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75"/>
  </p:notesMasterIdLst>
  <p:sldIdLst>
    <p:sldId id="256" r:id="rId2"/>
    <p:sldId id="396" r:id="rId3"/>
    <p:sldId id="388" r:id="rId4"/>
    <p:sldId id="386" r:id="rId5"/>
    <p:sldId id="387" r:id="rId6"/>
    <p:sldId id="390" r:id="rId7"/>
    <p:sldId id="389" r:id="rId8"/>
    <p:sldId id="393" r:id="rId9"/>
    <p:sldId id="394" r:id="rId10"/>
    <p:sldId id="270" r:id="rId11"/>
    <p:sldId id="392" r:id="rId12"/>
    <p:sldId id="329" r:id="rId13"/>
    <p:sldId id="395" r:id="rId14"/>
    <p:sldId id="391" r:id="rId15"/>
    <p:sldId id="347" r:id="rId16"/>
    <p:sldId id="348" r:id="rId17"/>
    <p:sldId id="334" r:id="rId18"/>
    <p:sldId id="339" r:id="rId19"/>
    <p:sldId id="345" r:id="rId20"/>
    <p:sldId id="349" r:id="rId21"/>
    <p:sldId id="305" r:id="rId22"/>
    <p:sldId id="273" r:id="rId23"/>
    <p:sldId id="357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4" r:id="rId33"/>
    <p:sldId id="360" r:id="rId34"/>
    <p:sldId id="289" r:id="rId35"/>
    <p:sldId id="356" r:id="rId36"/>
    <p:sldId id="354" r:id="rId37"/>
    <p:sldId id="296" r:id="rId38"/>
    <p:sldId id="297" r:id="rId39"/>
    <p:sldId id="299" r:id="rId40"/>
    <p:sldId id="300" r:id="rId41"/>
    <p:sldId id="314" r:id="rId42"/>
    <p:sldId id="315" r:id="rId43"/>
    <p:sldId id="316" r:id="rId44"/>
    <p:sldId id="317" r:id="rId45"/>
    <p:sldId id="361" r:id="rId46"/>
    <p:sldId id="355" r:id="rId47"/>
    <p:sldId id="321" r:id="rId48"/>
    <p:sldId id="323" r:id="rId49"/>
    <p:sldId id="320" r:id="rId50"/>
    <p:sldId id="324" r:id="rId51"/>
    <p:sldId id="319" r:id="rId52"/>
    <p:sldId id="358" r:id="rId53"/>
    <p:sldId id="367" r:id="rId54"/>
    <p:sldId id="369" r:id="rId55"/>
    <p:sldId id="370" r:id="rId56"/>
    <p:sldId id="371" r:id="rId57"/>
    <p:sldId id="372" r:id="rId58"/>
    <p:sldId id="374" r:id="rId59"/>
    <p:sldId id="375" r:id="rId60"/>
    <p:sldId id="376" r:id="rId61"/>
    <p:sldId id="377" r:id="rId62"/>
    <p:sldId id="378" r:id="rId63"/>
    <p:sldId id="379" r:id="rId64"/>
    <p:sldId id="381" r:id="rId65"/>
    <p:sldId id="382" r:id="rId66"/>
    <p:sldId id="380" r:id="rId67"/>
    <p:sldId id="383" r:id="rId68"/>
    <p:sldId id="384" r:id="rId69"/>
    <p:sldId id="385" r:id="rId70"/>
    <p:sldId id="398" r:id="rId71"/>
    <p:sldId id="397" r:id="rId72"/>
    <p:sldId id="265" r:id="rId73"/>
    <p:sldId id="266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30FAD2-1EF0-48EE-A70A-100E91CE7E80}">
          <p14:sldIdLst>
            <p14:sldId id="256"/>
            <p14:sldId id="396"/>
            <p14:sldId id="388"/>
            <p14:sldId id="386"/>
            <p14:sldId id="387"/>
            <p14:sldId id="390"/>
          </p14:sldIdLst>
        </p14:section>
        <p14:section name="Kinds" id="{452A6415-4D55-488E-A9E1-42AA068504DE}">
          <p14:sldIdLst>
            <p14:sldId id="389"/>
            <p14:sldId id="393"/>
            <p14:sldId id="394"/>
            <p14:sldId id="270"/>
            <p14:sldId id="392"/>
            <p14:sldId id="329"/>
            <p14:sldId id="395"/>
          </p14:sldIdLst>
        </p14:section>
        <p14:section name="Approach" id="{55DC0F03-0720-4F82-92D3-B279706CF6EF}">
          <p14:sldIdLst>
            <p14:sldId id="391"/>
            <p14:sldId id="347"/>
            <p14:sldId id="348"/>
            <p14:sldId id="334"/>
            <p14:sldId id="339"/>
            <p14:sldId id="345"/>
          </p14:sldIdLst>
        </p14:section>
        <p14:section name="Demo DSWP A" id="{814964B0-2280-48A3-B175-B74CA9CB3481}">
          <p14:sldIdLst>
            <p14:sldId id="349"/>
            <p14:sldId id="305"/>
            <p14:sldId id="273"/>
            <p14:sldId id="357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4"/>
            <p14:sldId id="360"/>
            <p14:sldId id="289"/>
          </p14:sldIdLst>
        </p14:section>
        <p14:section name="Loop Folding" id="{BFE7118A-36C2-409A-BB5A-6F96C1D03486}">
          <p14:sldIdLst>
            <p14:sldId id="356"/>
            <p14:sldId id="354"/>
            <p14:sldId id="296"/>
            <p14:sldId id="297"/>
            <p14:sldId id="299"/>
            <p14:sldId id="300"/>
            <p14:sldId id="314"/>
            <p14:sldId id="315"/>
            <p14:sldId id="316"/>
            <p14:sldId id="317"/>
            <p14:sldId id="361"/>
            <p14:sldId id="355"/>
            <p14:sldId id="321"/>
            <p14:sldId id="323"/>
            <p14:sldId id="320"/>
            <p14:sldId id="324"/>
            <p14:sldId id="319"/>
            <p14:sldId id="358"/>
            <p14:sldId id="367"/>
            <p14:sldId id="369"/>
            <p14:sldId id="370"/>
            <p14:sldId id="371"/>
            <p14:sldId id="372"/>
            <p14:sldId id="374"/>
            <p14:sldId id="375"/>
            <p14:sldId id="376"/>
            <p14:sldId id="377"/>
            <p14:sldId id="378"/>
            <p14:sldId id="379"/>
          </p14:sldIdLst>
        </p14:section>
        <p14:section name="Simulation" id="{DDC3E690-B47A-4ACA-B2AD-448835E36B85}">
          <p14:sldIdLst>
            <p14:sldId id="381"/>
            <p14:sldId id="382"/>
            <p14:sldId id="380"/>
            <p14:sldId id="383"/>
            <p14:sldId id="384"/>
            <p14:sldId id="385"/>
          </p14:sldIdLst>
        </p14:section>
        <p14:section name="Conclusion" id="{E00D39DA-224B-43FC-B319-2FDE5CCCD5B1}">
          <p14:sldIdLst>
            <p14:sldId id="398"/>
            <p14:sldId id="397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9" autoAdjust="0"/>
    <p:restoredTop sz="82997" autoAdjust="0"/>
  </p:normalViewPr>
  <p:slideViewPr>
    <p:cSldViewPr>
      <p:cViewPr>
        <p:scale>
          <a:sx n="70" d="100"/>
          <a:sy n="70" d="100"/>
        </p:scale>
        <p:origin x="-52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cm"/>
          <inkml:channel name="Y" type="integer" max="26312" units="cm"/>
          <inkml:channel name="F" type="integer" max="255" units="dev"/>
        </inkml:traceFormat>
        <inkml:channelProperties>
          <inkml:channelProperty channel="X" name="resolution" value="1000.60571" units="1/cm"/>
          <inkml:channelProperty channel="Y" name="resolution" value="1000.07599" units="1/cm"/>
          <inkml:channelProperty channel="F" name="resolution" value="3.92127E-7" units="1/dev"/>
        </inkml:channelProperties>
      </inkml:inkSource>
      <inkml:timestamp xml:id="ts0" timeString="2013-08-18T02:44:55.98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952 3679 2,'7'-43'31,"4"16"0,-2 8 0,-9 19-23,0 0-7,0 0 0,0 0 0,0 0-1,0 0 0,0 0 0,0 0-2,0 0-8,0 0-21,0 0 1,17-13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cm"/>
          <inkml:channel name="Y" type="integer" max="26312" units="cm"/>
          <inkml:channel name="F" type="integer" max="255" units="dev"/>
        </inkml:traceFormat>
        <inkml:channelProperties>
          <inkml:channelProperty channel="X" name="resolution" value="1000.60571" units="1/cm"/>
          <inkml:channelProperty channel="Y" name="resolution" value="1000.07599" units="1/cm"/>
          <inkml:channelProperty channel="F" name="resolution" value="3.92127E-7" units="1/dev"/>
        </inkml:channelProperties>
      </inkml:inkSource>
      <inkml:timestamp xml:id="ts0" timeString="2013-08-18T02:46:03.767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-8 2 70,'15'-17'39,"-15"17"-1,0 0-11,0 0-21,0 0-1,0 0-3,0 0 0,0 0-2,0 0-4,0 0-22,0 0-12,0 0-1,7 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1117D-D685-40B2-89EE-6CE79CC62B3B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DDCD-74C6-45A0-B1DC-1852F121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2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upon a time, we could expect to speed our programs up simply by buying new CPUs. Unfortunately, successive</a:t>
            </a:r>
            <a:r>
              <a:rPr lang="en-US" baseline="0" dirty="0" smtClean="0"/>
              <a:t> </a:t>
            </a:r>
            <a:r>
              <a:rPr lang="en-US" dirty="0" smtClean="0"/>
              <a:t>CPUs are no longer significantly</a:t>
            </a:r>
            <a:r>
              <a:rPr lang="en-US" baseline="0" dirty="0" smtClean="0"/>
              <a:t> fast, but instead can do more at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DDCD-74C6-45A0-B1DC-1852F121BA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goal is to prove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DDCD-74C6-45A0-B1DC-1852F121BA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6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DDCD-74C6-45A0-B1DC-1852F121BA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8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DDCD-74C6-45A0-B1DC-1852F121BA6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8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56053D2-212A-4BEE-AA3F-164977245C39}" type="datetime1">
              <a:rPr lang="en-US" smtClean="0"/>
              <a:t>8/30/2013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6E199E0-9BE6-4BD6-B344-B76552F43C0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26BC-B700-47CC-A996-1CC64B8D902F}" type="datetime1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1857-4BCA-47A8-B4E6-86599D62A51C}" type="datetime1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70A4-E6E3-4852-8438-52B507A821AC}" type="datetime1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6543C1E-1E15-4644-8EC9-D9846462E0CC}" type="datetime1">
              <a:rPr lang="en-US" smtClean="0"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6E199E0-9BE6-4BD6-B344-B76552F43C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4142-7DE9-4F86-985C-427A450D611D}" type="datetime1">
              <a:rPr lang="en-US" smtClean="0"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E0BB-DBE3-4137-AA17-2048556FC455}" type="datetime1">
              <a:rPr lang="en-US" smtClean="0"/>
              <a:t>8/30/2013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B1F1-A6E4-4BF9-ACE9-5E6B3FDE6FED}" type="datetime1">
              <a:rPr lang="en-US" smtClean="0"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7E12-537E-45C0-AC3F-BCEFFC909FFB}" type="datetime1">
              <a:rPr lang="en-US" smtClean="0"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A0D2-ED4E-414B-BDA6-1F9789104B7D}" type="datetime1">
              <a:rPr lang="en-US" smtClean="0"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B402-ADFD-42EC-91A4-C87D8278397B}" type="datetime1">
              <a:rPr lang="en-US" smtClean="0"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3BFA3F-5F15-416A-84AC-FA621B174575}" type="datetime1">
              <a:rPr lang="en-US" smtClean="0"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E199E0-9BE6-4BD6-B344-B76552F43C0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31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0.png"/><Relationship Id="rId4" Type="http://schemas.microsoft.com/office/2007/relationships/hdphoto" Target="../media/hdphoto3.wdp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Sound Loop Parallelization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Christian J. Bell</a:t>
            </a:r>
          </a:p>
          <a:p>
            <a:r>
              <a:rPr lang="en-US" dirty="0" smtClean="0"/>
              <a:t>Princeton University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Dependencies</a:t>
            </a:r>
            <a:endParaRPr lang="en-US" sz="2400" dirty="0"/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10</a:t>
            </a:fld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819400" y="2971800"/>
            <a:ext cx="1066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4153365" y="312780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=</a:t>
            </a:r>
            <a:endParaRPr lang="en-US" dirty="0"/>
          </a:p>
        </p:txBody>
      </p:sp>
      <p:grpSp>
        <p:nvGrpSpPr>
          <p:cNvPr id="133" name="Group 132"/>
          <p:cNvGrpSpPr/>
          <p:nvPr/>
        </p:nvGrpSpPr>
        <p:grpSpPr>
          <a:xfrm>
            <a:off x="4953000" y="2971799"/>
            <a:ext cx="1066800" cy="1143000"/>
            <a:chOff x="2140132" y="3276600"/>
            <a:chExt cx="1066800" cy="1143000"/>
          </a:xfrm>
        </p:grpSpPr>
        <p:sp>
          <p:nvSpPr>
            <p:cNvPr id="131" name="Rectangle 130"/>
            <p:cNvSpPr/>
            <p:nvPr/>
          </p:nvSpPr>
          <p:spPr>
            <a:xfrm>
              <a:off x="2140132" y="3276600"/>
              <a:ext cx="10668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9</a:t>
              </a:r>
              <a:endParaRPr lang="en-US" sz="24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140132" y="3600994"/>
              <a:ext cx="1066800" cy="533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34" name="Right Brace 133"/>
          <p:cNvSpPr/>
          <p:nvPr/>
        </p:nvSpPr>
        <p:spPr>
          <a:xfrm>
            <a:off x="6248400" y="3296193"/>
            <a:ext cx="152400" cy="5334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6408761" y="3307391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critical section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74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DOACROSS:</a:t>
            </a:r>
            <a:br>
              <a:rPr lang="en-US" dirty="0" smtClean="0"/>
            </a:br>
            <a:r>
              <a:rPr lang="en-US" sz="2400" dirty="0" smtClean="0"/>
              <a:t>Uses synchronization to prevent conflicts</a:t>
            </a:r>
            <a:endParaRPr lang="en-US" sz="2400" dirty="0"/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133600" y="1209190"/>
            <a:ext cx="4724400" cy="4731581"/>
            <a:chOff x="2133600" y="1209190"/>
            <a:chExt cx="4724400" cy="4731581"/>
          </a:xfrm>
        </p:grpSpPr>
        <p:grpSp>
          <p:nvGrpSpPr>
            <p:cNvPr id="12" name="Group 11"/>
            <p:cNvGrpSpPr/>
            <p:nvPr/>
          </p:nvGrpSpPr>
          <p:grpSpPr>
            <a:xfrm>
              <a:off x="2133600" y="1209190"/>
              <a:ext cx="1066800" cy="1143000"/>
              <a:chOff x="2133600" y="1447800"/>
              <a:chExt cx="1066800" cy="1143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133600" y="1447800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9</a:t>
                </a:r>
                <a:endParaRPr lang="en-US" sz="2400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133600" y="1772194"/>
                <a:ext cx="10668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200400" y="1894990"/>
              <a:ext cx="1807029" cy="1143000"/>
              <a:chOff x="3200400" y="2133600"/>
              <a:chExt cx="1807029" cy="11430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940629" y="2133600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3200400" y="2305594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3940629" y="2457994"/>
                <a:ext cx="10668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007429" y="2580790"/>
              <a:ext cx="1850571" cy="1143000"/>
              <a:chOff x="5007429" y="2819400"/>
              <a:chExt cx="1850571" cy="114300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791200" y="2819400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9</a:t>
                </a:r>
                <a:endParaRPr lang="en-US" sz="2400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791200" y="3143794"/>
                <a:ext cx="10668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5007429" y="2991394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3205925" y="3952390"/>
              <a:ext cx="1823275" cy="1143000"/>
              <a:chOff x="3205925" y="4191000"/>
              <a:chExt cx="1823275" cy="11430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3962400" y="4191000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9</a:t>
                </a:r>
                <a:endParaRPr lang="en-US" sz="24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962400" y="4515394"/>
                <a:ext cx="10668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3205925" y="4362994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5034725" y="4638190"/>
              <a:ext cx="1823275" cy="1143000"/>
              <a:chOff x="5034725" y="4876800"/>
              <a:chExt cx="1823275" cy="114300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791200" y="4876800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9</a:t>
                </a:r>
                <a:endParaRPr lang="en-US" sz="2400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791200" y="5201194"/>
                <a:ext cx="10668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6</a:t>
                </a:r>
                <a:endParaRPr lang="en-US" sz="2400" dirty="0"/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34725" y="5048794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2140132" y="3266590"/>
              <a:ext cx="3642945" cy="1143000"/>
              <a:chOff x="2140132" y="3505200"/>
              <a:chExt cx="3642945" cy="11430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140132" y="3505200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9</a:t>
                </a:r>
                <a:endParaRPr lang="en-US" sz="24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140132" y="3829594"/>
                <a:ext cx="10668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 flipH="1">
                <a:off x="3192278" y="3677194"/>
                <a:ext cx="2590799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140132" y="5355996"/>
              <a:ext cx="3642945" cy="584775"/>
              <a:chOff x="2140132" y="5594606"/>
              <a:chExt cx="3642945" cy="584775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H="1">
                <a:off x="3192278" y="5734594"/>
                <a:ext cx="2590799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2140132" y="5594606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tx2"/>
                    </a:solidFill>
                  </a:rPr>
                  <a:t>…</a:t>
                </a:r>
                <a:endParaRPr lang="en-US" sz="3200" b="1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133600" y="605565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 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62400" y="605565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 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91200" y="605565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 3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60402" y="1209190"/>
            <a:ext cx="553998" cy="4824258"/>
            <a:chOff x="360402" y="1461448"/>
            <a:chExt cx="553998" cy="45720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914400" y="1461448"/>
              <a:ext cx="0" cy="45720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60402" y="3423962"/>
              <a:ext cx="553998" cy="64697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866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Way to Handle Dependencies</a:t>
            </a:r>
            <a:endParaRPr lang="en-US" sz="2400" dirty="0"/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12</a:t>
            </a:fld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819400" y="2971800"/>
            <a:ext cx="1066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4153365" y="312780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=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53000" y="2438400"/>
            <a:ext cx="1066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953000" y="3366951"/>
            <a:ext cx="10668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953000" y="4332515"/>
            <a:ext cx="1066800" cy="391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22" idx="2"/>
            <a:endCxn id="23" idx="0"/>
          </p:cNvCxnSpPr>
          <p:nvPr/>
        </p:nvCxnSpPr>
        <p:spPr>
          <a:xfrm>
            <a:off x="5486400" y="3747951"/>
            <a:ext cx="0" cy="58456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1" idx="2"/>
            <a:endCxn id="22" idx="0"/>
          </p:cNvCxnSpPr>
          <p:nvPr/>
        </p:nvCxnSpPr>
        <p:spPr>
          <a:xfrm>
            <a:off x="5486400" y="2819400"/>
            <a:ext cx="0" cy="54755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127"/>
          <p:cNvSpPr/>
          <p:nvPr/>
        </p:nvSpPr>
        <p:spPr>
          <a:xfrm>
            <a:off x="5776983" y="2494655"/>
            <a:ext cx="723900" cy="620445"/>
          </a:xfrm>
          <a:custGeom>
            <a:avLst/>
            <a:gdLst>
              <a:gd name="connsiteX0" fmla="*/ 0 w 685800"/>
              <a:gd name="connsiteY0" fmla="*/ 341100 h 682199"/>
              <a:gd name="connsiteX1" fmla="*/ 342900 w 685800"/>
              <a:gd name="connsiteY1" fmla="*/ 0 h 682199"/>
              <a:gd name="connsiteX2" fmla="*/ 685800 w 685800"/>
              <a:gd name="connsiteY2" fmla="*/ 341100 h 682199"/>
              <a:gd name="connsiteX3" fmla="*/ 342900 w 685800"/>
              <a:gd name="connsiteY3" fmla="*/ 682200 h 682199"/>
              <a:gd name="connsiteX4" fmla="*/ 0 w 685800"/>
              <a:gd name="connsiteY4" fmla="*/ 341100 h 682199"/>
              <a:gd name="connsiteX0" fmla="*/ 342900 w 685800"/>
              <a:gd name="connsiteY0" fmla="*/ 0 h 682200"/>
              <a:gd name="connsiteX1" fmla="*/ 685800 w 685800"/>
              <a:gd name="connsiteY1" fmla="*/ 341100 h 682200"/>
              <a:gd name="connsiteX2" fmla="*/ 342900 w 685800"/>
              <a:gd name="connsiteY2" fmla="*/ 682200 h 682200"/>
              <a:gd name="connsiteX3" fmla="*/ 0 w 685800"/>
              <a:gd name="connsiteY3" fmla="*/ 341100 h 682200"/>
              <a:gd name="connsiteX4" fmla="*/ 434340 w 685800"/>
              <a:gd name="connsiteY4" fmla="*/ 91440 h 682200"/>
              <a:gd name="connsiteX0" fmla="*/ 342900 w 685800"/>
              <a:gd name="connsiteY0" fmla="*/ 0 h 682200"/>
              <a:gd name="connsiteX1" fmla="*/ 685800 w 685800"/>
              <a:gd name="connsiteY1" fmla="*/ 341100 h 682200"/>
              <a:gd name="connsiteX2" fmla="*/ 342900 w 685800"/>
              <a:gd name="connsiteY2" fmla="*/ 682200 h 682200"/>
              <a:gd name="connsiteX3" fmla="*/ 0 w 685800"/>
              <a:gd name="connsiteY3" fmla="*/ 341100 h 682200"/>
              <a:gd name="connsiteX0" fmla="*/ 213605 w 685800"/>
              <a:gd name="connsiteY0" fmla="*/ 0 h 697563"/>
              <a:gd name="connsiteX1" fmla="*/ 685800 w 685800"/>
              <a:gd name="connsiteY1" fmla="*/ 356463 h 697563"/>
              <a:gd name="connsiteX2" fmla="*/ 342900 w 685800"/>
              <a:gd name="connsiteY2" fmla="*/ 697563 h 697563"/>
              <a:gd name="connsiteX3" fmla="*/ 0 w 685800"/>
              <a:gd name="connsiteY3" fmla="*/ 356463 h 697563"/>
              <a:gd name="connsiteX0" fmla="*/ 213605 w 685800"/>
              <a:gd name="connsiteY0" fmla="*/ 0 h 697563"/>
              <a:gd name="connsiteX1" fmla="*/ 685800 w 685800"/>
              <a:gd name="connsiteY1" fmla="*/ 356463 h 697563"/>
              <a:gd name="connsiteX2" fmla="*/ 342900 w 685800"/>
              <a:gd name="connsiteY2" fmla="*/ 697563 h 697563"/>
              <a:gd name="connsiteX3" fmla="*/ 0 w 685800"/>
              <a:gd name="connsiteY3" fmla="*/ 356463 h 697563"/>
              <a:gd name="connsiteX0" fmla="*/ 213605 w 685800"/>
              <a:gd name="connsiteY0" fmla="*/ 901 h 698464"/>
              <a:gd name="connsiteX1" fmla="*/ 685800 w 685800"/>
              <a:gd name="connsiteY1" fmla="*/ 357364 h 698464"/>
              <a:gd name="connsiteX2" fmla="*/ 342900 w 685800"/>
              <a:gd name="connsiteY2" fmla="*/ 698464 h 698464"/>
              <a:gd name="connsiteX3" fmla="*/ 0 w 685800"/>
              <a:gd name="connsiteY3" fmla="*/ 357364 h 69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98464">
                <a:moveTo>
                  <a:pt x="213605" y="901"/>
                </a:moveTo>
                <a:cubicBezTo>
                  <a:pt x="622784" y="-14462"/>
                  <a:pt x="685800" y="168980"/>
                  <a:pt x="685800" y="357364"/>
                </a:cubicBezTo>
                <a:cubicBezTo>
                  <a:pt x="685800" y="545748"/>
                  <a:pt x="532278" y="698464"/>
                  <a:pt x="342900" y="698464"/>
                </a:cubicBezTo>
                <a:cubicBezTo>
                  <a:pt x="153522" y="698464"/>
                  <a:pt x="0" y="545748"/>
                  <a:pt x="0" y="357364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/>
          </a:p>
        </p:txBody>
      </p:sp>
      <p:sp>
        <p:nvSpPr>
          <p:cNvPr id="46" name="Oval 127"/>
          <p:cNvSpPr/>
          <p:nvPr/>
        </p:nvSpPr>
        <p:spPr>
          <a:xfrm>
            <a:off x="5776983" y="4414177"/>
            <a:ext cx="723900" cy="620445"/>
          </a:xfrm>
          <a:custGeom>
            <a:avLst/>
            <a:gdLst>
              <a:gd name="connsiteX0" fmla="*/ 0 w 685800"/>
              <a:gd name="connsiteY0" fmla="*/ 341100 h 682199"/>
              <a:gd name="connsiteX1" fmla="*/ 342900 w 685800"/>
              <a:gd name="connsiteY1" fmla="*/ 0 h 682199"/>
              <a:gd name="connsiteX2" fmla="*/ 685800 w 685800"/>
              <a:gd name="connsiteY2" fmla="*/ 341100 h 682199"/>
              <a:gd name="connsiteX3" fmla="*/ 342900 w 685800"/>
              <a:gd name="connsiteY3" fmla="*/ 682200 h 682199"/>
              <a:gd name="connsiteX4" fmla="*/ 0 w 685800"/>
              <a:gd name="connsiteY4" fmla="*/ 341100 h 682199"/>
              <a:gd name="connsiteX0" fmla="*/ 342900 w 685800"/>
              <a:gd name="connsiteY0" fmla="*/ 0 h 682200"/>
              <a:gd name="connsiteX1" fmla="*/ 685800 w 685800"/>
              <a:gd name="connsiteY1" fmla="*/ 341100 h 682200"/>
              <a:gd name="connsiteX2" fmla="*/ 342900 w 685800"/>
              <a:gd name="connsiteY2" fmla="*/ 682200 h 682200"/>
              <a:gd name="connsiteX3" fmla="*/ 0 w 685800"/>
              <a:gd name="connsiteY3" fmla="*/ 341100 h 682200"/>
              <a:gd name="connsiteX4" fmla="*/ 434340 w 685800"/>
              <a:gd name="connsiteY4" fmla="*/ 91440 h 682200"/>
              <a:gd name="connsiteX0" fmla="*/ 342900 w 685800"/>
              <a:gd name="connsiteY0" fmla="*/ 0 h 682200"/>
              <a:gd name="connsiteX1" fmla="*/ 685800 w 685800"/>
              <a:gd name="connsiteY1" fmla="*/ 341100 h 682200"/>
              <a:gd name="connsiteX2" fmla="*/ 342900 w 685800"/>
              <a:gd name="connsiteY2" fmla="*/ 682200 h 682200"/>
              <a:gd name="connsiteX3" fmla="*/ 0 w 685800"/>
              <a:gd name="connsiteY3" fmla="*/ 341100 h 682200"/>
              <a:gd name="connsiteX0" fmla="*/ 213605 w 685800"/>
              <a:gd name="connsiteY0" fmla="*/ 0 h 697563"/>
              <a:gd name="connsiteX1" fmla="*/ 685800 w 685800"/>
              <a:gd name="connsiteY1" fmla="*/ 356463 h 697563"/>
              <a:gd name="connsiteX2" fmla="*/ 342900 w 685800"/>
              <a:gd name="connsiteY2" fmla="*/ 697563 h 697563"/>
              <a:gd name="connsiteX3" fmla="*/ 0 w 685800"/>
              <a:gd name="connsiteY3" fmla="*/ 356463 h 697563"/>
              <a:gd name="connsiteX0" fmla="*/ 213605 w 685800"/>
              <a:gd name="connsiteY0" fmla="*/ 0 h 697563"/>
              <a:gd name="connsiteX1" fmla="*/ 685800 w 685800"/>
              <a:gd name="connsiteY1" fmla="*/ 356463 h 697563"/>
              <a:gd name="connsiteX2" fmla="*/ 342900 w 685800"/>
              <a:gd name="connsiteY2" fmla="*/ 697563 h 697563"/>
              <a:gd name="connsiteX3" fmla="*/ 0 w 685800"/>
              <a:gd name="connsiteY3" fmla="*/ 356463 h 697563"/>
              <a:gd name="connsiteX0" fmla="*/ 213605 w 685800"/>
              <a:gd name="connsiteY0" fmla="*/ 901 h 698464"/>
              <a:gd name="connsiteX1" fmla="*/ 685800 w 685800"/>
              <a:gd name="connsiteY1" fmla="*/ 357364 h 698464"/>
              <a:gd name="connsiteX2" fmla="*/ 342900 w 685800"/>
              <a:gd name="connsiteY2" fmla="*/ 698464 h 698464"/>
              <a:gd name="connsiteX3" fmla="*/ 0 w 685800"/>
              <a:gd name="connsiteY3" fmla="*/ 357364 h 69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98464">
                <a:moveTo>
                  <a:pt x="213605" y="901"/>
                </a:moveTo>
                <a:cubicBezTo>
                  <a:pt x="622784" y="-14462"/>
                  <a:pt x="685800" y="168980"/>
                  <a:pt x="685800" y="357364"/>
                </a:cubicBezTo>
                <a:cubicBezTo>
                  <a:pt x="685800" y="545748"/>
                  <a:pt x="532278" y="698464"/>
                  <a:pt x="342900" y="698464"/>
                </a:cubicBezTo>
                <a:cubicBezTo>
                  <a:pt x="153522" y="698464"/>
                  <a:pt x="0" y="545748"/>
                  <a:pt x="0" y="357364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/>
          </a:p>
        </p:txBody>
      </p:sp>
      <p:sp>
        <p:nvSpPr>
          <p:cNvPr id="47" name="Oval 127"/>
          <p:cNvSpPr/>
          <p:nvPr/>
        </p:nvSpPr>
        <p:spPr>
          <a:xfrm>
            <a:off x="5776983" y="3437728"/>
            <a:ext cx="723900" cy="620445"/>
          </a:xfrm>
          <a:custGeom>
            <a:avLst/>
            <a:gdLst>
              <a:gd name="connsiteX0" fmla="*/ 0 w 685800"/>
              <a:gd name="connsiteY0" fmla="*/ 341100 h 682199"/>
              <a:gd name="connsiteX1" fmla="*/ 342900 w 685800"/>
              <a:gd name="connsiteY1" fmla="*/ 0 h 682199"/>
              <a:gd name="connsiteX2" fmla="*/ 685800 w 685800"/>
              <a:gd name="connsiteY2" fmla="*/ 341100 h 682199"/>
              <a:gd name="connsiteX3" fmla="*/ 342900 w 685800"/>
              <a:gd name="connsiteY3" fmla="*/ 682200 h 682199"/>
              <a:gd name="connsiteX4" fmla="*/ 0 w 685800"/>
              <a:gd name="connsiteY4" fmla="*/ 341100 h 682199"/>
              <a:gd name="connsiteX0" fmla="*/ 342900 w 685800"/>
              <a:gd name="connsiteY0" fmla="*/ 0 h 682200"/>
              <a:gd name="connsiteX1" fmla="*/ 685800 w 685800"/>
              <a:gd name="connsiteY1" fmla="*/ 341100 h 682200"/>
              <a:gd name="connsiteX2" fmla="*/ 342900 w 685800"/>
              <a:gd name="connsiteY2" fmla="*/ 682200 h 682200"/>
              <a:gd name="connsiteX3" fmla="*/ 0 w 685800"/>
              <a:gd name="connsiteY3" fmla="*/ 341100 h 682200"/>
              <a:gd name="connsiteX4" fmla="*/ 434340 w 685800"/>
              <a:gd name="connsiteY4" fmla="*/ 91440 h 682200"/>
              <a:gd name="connsiteX0" fmla="*/ 342900 w 685800"/>
              <a:gd name="connsiteY0" fmla="*/ 0 h 682200"/>
              <a:gd name="connsiteX1" fmla="*/ 685800 w 685800"/>
              <a:gd name="connsiteY1" fmla="*/ 341100 h 682200"/>
              <a:gd name="connsiteX2" fmla="*/ 342900 w 685800"/>
              <a:gd name="connsiteY2" fmla="*/ 682200 h 682200"/>
              <a:gd name="connsiteX3" fmla="*/ 0 w 685800"/>
              <a:gd name="connsiteY3" fmla="*/ 341100 h 682200"/>
              <a:gd name="connsiteX0" fmla="*/ 213605 w 685800"/>
              <a:gd name="connsiteY0" fmla="*/ 0 h 697563"/>
              <a:gd name="connsiteX1" fmla="*/ 685800 w 685800"/>
              <a:gd name="connsiteY1" fmla="*/ 356463 h 697563"/>
              <a:gd name="connsiteX2" fmla="*/ 342900 w 685800"/>
              <a:gd name="connsiteY2" fmla="*/ 697563 h 697563"/>
              <a:gd name="connsiteX3" fmla="*/ 0 w 685800"/>
              <a:gd name="connsiteY3" fmla="*/ 356463 h 697563"/>
              <a:gd name="connsiteX0" fmla="*/ 213605 w 685800"/>
              <a:gd name="connsiteY0" fmla="*/ 0 h 697563"/>
              <a:gd name="connsiteX1" fmla="*/ 685800 w 685800"/>
              <a:gd name="connsiteY1" fmla="*/ 356463 h 697563"/>
              <a:gd name="connsiteX2" fmla="*/ 342900 w 685800"/>
              <a:gd name="connsiteY2" fmla="*/ 697563 h 697563"/>
              <a:gd name="connsiteX3" fmla="*/ 0 w 685800"/>
              <a:gd name="connsiteY3" fmla="*/ 356463 h 697563"/>
              <a:gd name="connsiteX0" fmla="*/ 213605 w 685800"/>
              <a:gd name="connsiteY0" fmla="*/ 901 h 698464"/>
              <a:gd name="connsiteX1" fmla="*/ 685800 w 685800"/>
              <a:gd name="connsiteY1" fmla="*/ 357364 h 698464"/>
              <a:gd name="connsiteX2" fmla="*/ 342900 w 685800"/>
              <a:gd name="connsiteY2" fmla="*/ 698464 h 698464"/>
              <a:gd name="connsiteX3" fmla="*/ 0 w 685800"/>
              <a:gd name="connsiteY3" fmla="*/ 357364 h 69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98464">
                <a:moveTo>
                  <a:pt x="213605" y="901"/>
                </a:moveTo>
                <a:cubicBezTo>
                  <a:pt x="622784" y="-14462"/>
                  <a:pt x="685800" y="168980"/>
                  <a:pt x="685800" y="357364"/>
                </a:cubicBezTo>
                <a:cubicBezTo>
                  <a:pt x="685800" y="545748"/>
                  <a:pt x="532278" y="698464"/>
                  <a:pt x="342900" y="698464"/>
                </a:cubicBezTo>
                <a:cubicBezTo>
                  <a:pt x="153522" y="698464"/>
                  <a:pt x="0" y="545748"/>
                  <a:pt x="0" y="357364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457200" y="1524000"/>
            <a:ext cx="5803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 not directly parallelize iterations…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461750" y="5181600"/>
            <a:ext cx="822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instead, break each iteration into a sequence of </a:t>
            </a:r>
            <a:r>
              <a:rPr lang="en-US" sz="2800" i="1" dirty="0" smtClean="0"/>
              <a:t>tasks</a:t>
            </a:r>
            <a:r>
              <a:rPr lang="en-US" sz="2800" dirty="0" smtClean="0"/>
              <a:t>, with acyclic dependencies between.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111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45" grpId="0" animBg="1"/>
      <p:bldP spid="46" grpId="0" animBg="1"/>
      <p:bldP spid="47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Decoupled Software Pipelining (DSWP):</a:t>
            </a:r>
            <a:br>
              <a:rPr lang="en-US" dirty="0" smtClean="0"/>
            </a:br>
            <a:r>
              <a:rPr lang="en-US" sz="2400" dirty="0" smtClean="0"/>
              <a:t>Makes dependencies behave nicely (one way)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13</a:t>
            </a:fld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2133600" y="605565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 1</a:t>
            </a:r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3962400" y="605565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 2</a:t>
            </a:r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5791200" y="605565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 3</a:t>
            </a:r>
            <a:endParaRPr lang="en-US" dirty="0"/>
          </a:p>
        </p:txBody>
      </p:sp>
      <p:grpSp>
        <p:nvGrpSpPr>
          <p:cNvPr id="179" name="Group 178"/>
          <p:cNvGrpSpPr/>
          <p:nvPr/>
        </p:nvGrpSpPr>
        <p:grpSpPr>
          <a:xfrm>
            <a:off x="360402" y="1206638"/>
            <a:ext cx="553998" cy="4826810"/>
            <a:chOff x="360402" y="1461448"/>
            <a:chExt cx="553998" cy="4572000"/>
          </a:xfrm>
        </p:grpSpPr>
        <p:cxnSp>
          <p:nvCxnSpPr>
            <p:cNvPr id="180" name="Straight Arrow Connector 179"/>
            <p:cNvCxnSpPr/>
            <p:nvPr/>
          </p:nvCxnSpPr>
          <p:spPr>
            <a:xfrm>
              <a:off x="914400" y="1461448"/>
              <a:ext cx="0" cy="45720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360402" y="3423962"/>
              <a:ext cx="553998" cy="64697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36720" y="1206638"/>
            <a:ext cx="4721280" cy="5016937"/>
            <a:chOff x="2136720" y="1206638"/>
            <a:chExt cx="4721280" cy="5016937"/>
          </a:xfrm>
        </p:grpSpPr>
        <p:sp>
          <p:nvSpPr>
            <p:cNvPr id="70" name="Rectangle 69"/>
            <p:cNvSpPr/>
            <p:nvPr/>
          </p:nvSpPr>
          <p:spPr>
            <a:xfrm>
              <a:off x="2140132" y="1206638"/>
              <a:ext cx="10668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1a</a:t>
              </a:r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136720" y="1592187"/>
              <a:ext cx="2892480" cy="533709"/>
              <a:chOff x="2136720" y="1833349"/>
              <a:chExt cx="2892480" cy="53370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3962400" y="1986058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1b</a:t>
                </a:r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6720" y="1847305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2a</a:t>
                </a:r>
                <a:endParaRPr lang="en-US" dirty="0"/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>
              <a:xfrm>
                <a:off x="3200400" y="1833349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2136720" y="1989986"/>
              <a:ext cx="4721280" cy="669310"/>
              <a:chOff x="2136720" y="2231148"/>
              <a:chExt cx="4721280" cy="66931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791200" y="2508573"/>
                <a:ext cx="1066800" cy="3918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1c</a:t>
                </a:r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136720" y="2243090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3a</a:t>
                </a:r>
                <a:endParaRPr lang="en-US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962400" y="2381843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2b</a:t>
                </a:r>
                <a:endParaRPr lang="en-US" dirty="0"/>
              </a:p>
            </p:txBody>
          </p:sp>
          <p:cxnSp>
            <p:nvCxnSpPr>
              <p:cNvPr id="141" name="Straight Arrow Connector 140"/>
              <p:cNvCxnSpPr/>
              <p:nvPr/>
            </p:nvCxnSpPr>
            <p:spPr>
              <a:xfrm>
                <a:off x="3203520" y="2231148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>
                <a:off x="5029200" y="2355944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2136720" y="2397713"/>
              <a:ext cx="4721280" cy="657368"/>
              <a:chOff x="2136720" y="2638875"/>
              <a:chExt cx="4721280" cy="657368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2136720" y="2638875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4a</a:t>
                </a:r>
                <a:endParaRPr lang="en-US" dirty="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962400" y="2777628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3b</a:t>
                </a:r>
                <a:endParaRPr lang="en-US" dirty="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791200" y="2904358"/>
                <a:ext cx="1066800" cy="3918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2c</a:t>
                </a:r>
                <a:endParaRPr lang="en-US" dirty="0"/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>
              <a:xfrm>
                <a:off x="3200400" y="2638875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/>
              <p:nvPr/>
            </p:nvCxnSpPr>
            <p:spPr>
              <a:xfrm>
                <a:off x="5032320" y="2753743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136720" y="2765066"/>
              <a:ext cx="4721280" cy="685800"/>
              <a:chOff x="2136720" y="3006228"/>
              <a:chExt cx="4721280" cy="68580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136720" y="3034659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5a</a:t>
                </a:r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962400" y="3173413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4b</a:t>
                </a:r>
                <a:endParaRPr lang="en-US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791200" y="3300143"/>
                <a:ext cx="1066800" cy="3918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3c</a:t>
                </a:r>
                <a:endParaRPr lang="en-US" dirty="0"/>
              </a:p>
            </p:txBody>
          </p:sp>
          <p:cxnSp>
            <p:nvCxnSpPr>
              <p:cNvPr id="143" name="Straight Arrow Connector 142"/>
              <p:cNvCxnSpPr/>
              <p:nvPr/>
            </p:nvCxnSpPr>
            <p:spPr>
              <a:xfrm>
                <a:off x="3200400" y="3006228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>
                <a:off x="5029200" y="3161470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2136720" y="3175328"/>
              <a:ext cx="4721280" cy="671323"/>
              <a:chOff x="2136720" y="3416490"/>
              <a:chExt cx="4721280" cy="671323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2136720" y="3430445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6a</a:t>
                </a:r>
                <a:endParaRPr lang="en-US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962400" y="3569198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5b</a:t>
                </a:r>
                <a:endParaRPr lang="en-US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791200" y="3695928"/>
                <a:ext cx="1066800" cy="3918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4c</a:t>
                </a:r>
                <a:endParaRPr lang="en-US" dirty="0"/>
              </a:p>
            </p:txBody>
          </p:sp>
          <p:cxnSp>
            <p:nvCxnSpPr>
              <p:cNvPr id="144" name="Straight Arrow Connector 143"/>
              <p:cNvCxnSpPr/>
              <p:nvPr/>
            </p:nvCxnSpPr>
            <p:spPr>
              <a:xfrm>
                <a:off x="3203520" y="3416490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>
                <a:off x="5029200" y="3528823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2140132" y="3573127"/>
              <a:ext cx="4717868" cy="669309"/>
              <a:chOff x="2140132" y="3814289"/>
              <a:chExt cx="4717868" cy="669309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2140132" y="3822510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7a</a:t>
                </a:r>
                <a:endParaRPr lang="en-US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62400" y="3964983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6b</a:t>
                </a:r>
                <a:endParaRPr lang="en-US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791200" y="4091713"/>
                <a:ext cx="1066800" cy="3918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5c</a:t>
                </a:r>
                <a:endParaRPr lang="en-US" dirty="0"/>
              </a:p>
            </p:txBody>
          </p:sp>
          <p:cxnSp>
            <p:nvCxnSpPr>
              <p:cNvPr id="145" name="Straight Arrow Connector 144"/>
              <p:cNvCxnSpPr/>
              <p:nvPr/>
            </p:nvCxnSpPr>
            <p:spPr>
              <a:xfrm>
                <a:off x="3206640" y="3814289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>
                <a:off x="5029200" y="3939313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136720" y="3980853"/>
              <a:ext cx="4721280" cy="657369"/>
              <a:chOff x="2136720" y="4222015"/>
              <a:chExt cx="4721280" cy="657369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2136720" y="4222015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8a</a:t>
                </a:r>
                <a:endParaRPr lang="en-US" dirty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962400" y="4360769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7b</a:t>
                </a:r>
                <a:endParaRPr lang="en-US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791200" y="4487499"/>
                <a:ext cx="1066800" cy="3918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  <a:r>
                  <a:rPr lang="en-US" dirty="0" smtClean="0"/>
                  <a:t>c</a:t>
                </a:r>
                <a:endParaRPr lang="en-US" dirty="0"/>
              </a:p>
            </p:txBody>
          </p:sp>
          <p:cxnSp>
            <p:nvCxnSpPr>
              <p:cNvPr id="146" name="Straight Arrow Connector 145"/>
              <p:cNvCxnSpPr/>
              <p:nvPr/>
            </p:nvCxnSpPr>
            <p:spPr>
              <a:xfrm>
                <a:off x="3203520" y="4222016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5032320" y="4337112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2136720" y="4375503"/>
              <a:ext cx="4721280" cy="658504"/>
              <a:chOff x="2136720" y="4616665"/>
              <a:chExt cx="4721280" cy="658504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2136720" y="4617800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9a</a:t>
                </a:r>
                <a:endParaRPr lang="en-US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962400" y="4756554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8b</a:t>
                </a:r>
                <a:endParaRPr lang="en-US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791200" y="4883284"/>
                <a:ext cx="1066800" cy="3918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  <a:r>
                  <a:rPr lang="en-US" dirty="0" smtClean="0"/>
                  <a:t>c</a:t>
                </a:r>
                <a:endParaRPr lang="en-US" dirty="0"/>
              </a:p>
            </p:txBody>
          </p:sp>
          <p:cxnSp>
            <p:nvCxnSpPr>
              <p:cNvPr id="147" name="Straight Arrow Connector 146"/>
              <p:cNvCxnSpPr/>
              <p:nvPr/>
            </p:nvCxnSpPr>
            <p:spPr>
              <a:xfrm>
                <a:off x="3203520" y="4616665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>
                <a:off x="5029200" y="4744839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4" name="TextBox 163"/>
            <p:cNvSpPr txBox="1"/>
            <p:nvPr/>
          </p:nvSpPr>
          <p:spPr>
            <a:xfrm>
              <a:off x="2140132" y="5486400"/>
              <a:ext cx="10602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</a:rPr>
                <a:t>…</a:t>
              </a:r>
              <a:endParaRPr lang="en-US" sz="32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2139840" y="4775265"/>
              <a:ext cx="4718160" cy="654528"/>
              <a:chOff x="2139840" y="5016427"/>
              <a:chExt cx="4718160" cy="654528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3962400" y="5152339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9b</a:t>
                </a:r>
                <a:endParaRPr lang="en-US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791200" y="5279070"/>
                <a:ext cx="1066800" cy="3918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8c</a:t>
                </a:r>
                <a:endParaRPr lang="en-US" dirty="0"/>
              </a:p>
            </p:txBody>
          </p:sp>
          <p:cxnSp>
            <p:nvCxnSpPr>
              <p:cNvPr id="148" name="Straight Arrow Connector 147"/>
              <p:cNvCxnSpPr/>
              <p:nvPr/>
            </p:nvCxnSpPr>
            <p:spPr>
              <a:xfrm>
                <a:off x="3200400" y="5016427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5029200" y="5139488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Rectangle 172"/>
              <p:cNvSpPr/>
              <p:nvPr/>
            </p:nvSpPr>
            <p:spPr>
              <a:xfrm>
                <a:off x="2139840" y="5025188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10a</a:t>
                </a:r>
                <a:endParaRPr lang="en-US" dirty="0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2140132" y="5176740"/>
              <a:ext cx="4717868" cy="635190"/>
              <a:chOff x="2140132" y="5417902"/>
              <a:chExt cx="4717868" cy="635190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5791200" y="5661207"/>
                <a:ext cx="1066800" cy="3918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  <a:r>
                  <a:rPr lang="en-US" dirty="0" smtClean="0"/>
                  <a:t>c</a:t>
                </a:r>
                <a:endParaRPr lang="en-US" dirty="0"/>
              </a:p>
            </p:txBody>
          </p:sp>
          <p:cxnSp>
            <p:nvCxnSpPr>
              <p:cNvPr id="160" name="Straight Arrow Connector 159"/>
              <p:cNvCxnSpPr/>
              <p:nvPr/>
            </p:nvCxnSpPr>
            <p:spPr>
              <a:xfrm>
                <a:off x="5029200" y="5532202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Rectangle 173"/>
              <p:cNvSpPr/>
              <p:nvPr/>
            </p:nvSpPr>
            <p:spPr>
              <a:xfrm>
                <a:off x="2140132" y="5417902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11a</a:t>
                </a:r>
                <a:endParaRPr lang="en-US" dirty="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962400" y="5494102"/>
                <a:ext cx="1066800" cy="381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10b</a:t>
                </a:r>
                <a:endParaRPr lang="en-US" dirty="0"/>
              </a:p>
            </p:txBody>
          </p:sp>
          <p:cxnSp>
            <p:nvCxnSpPr>
              <p:cNvPr id="176" name="Straight Arrow Connector 175"/>
              <p:cNvCxnSpPr/>
              <p:nvPr/>
            </p:nvCxnSpPr>
            <p:spPr>
              <a:xfrm>
                <a:off x="3200400" y="5417902"/>
                <a:ext cx="762000" cy="15240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/>
            <p:cNvSpPr txBox="1"/>
            <p:nvPr/>
          </p:nvSpPr>
          <p:spPr>
            <a:xfrm>
              <a:off x="3972052" y="5587425"/>
              <a:ext cx="10602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</a:rPr>
                <a:t>…</a:t>
              </a:r>
              <a:endParaRPr lang="en-US" sz="3200" b="1" dirty="0">
                <a:solidFill>
                  <a:schemeClr val="tx2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797732" y="5638800"/>
              <a:ext cx="10602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</a:rPr>
                <a:t>…</a:t>
              </a:r>
              <a:endParaRPr lang="en-US" sz="3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85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6436057"/>
            <a:ext cx="7693080" cy="4981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dirty="0" smtClean="0">
                <a:solidFill>
                  <a:schemeClr val="tx2"/>
                </a:solidFill>
                <a:effectLst/>
              </a:rPr>
              <a:t>Liberty Research </a:t>
            </a:r>
            <a:r>
              <a:rPr lang="en-US" sz="1800" dirty="0" smtClean="0">
                <a:solidFill>
                  <a:schemeClr val="tx2"/>
                </a:solidFill>
              </a:rPr>
              <a:t>Group: </a:t>
            </a:r>
            <a:r>
              <a:rPr lang="en-US" sz="1800" dirty="0" smtClean="0">
                <a:solidFill>
                  <a:schemeClr val="tx2"/>
                </a:solidFill>
                <a:effectLst/>
              </a:rPr>
              <a:t>G. </a:t>
            </a:r>
            <a:r>
              <a:rPr lang="en-US" sz="1800" dirty="0" err="1" smtClean="0">
                <a:solidFill>
                  <a:schemeClr val="tx2"/>
                </a:solidFill>
                <a:effectLst/>
              </a:rPr>
              <a:t>Ottoni</a:t>
            </a:r>
            <a:r>
              <a:rPr lang="en-US" sz="1800" dirty="0" smtClean="0">
                <a:solidFill>
                  <a:schemeClr val="tx2"/>
                </a:solidFill>
                <a:effectLst/>
              </a:rPr>
              <a:t>, R. </a:t>
            </a:r>
            <a:r>
              <a:rPr lang="en-US" sz="1800" dirty="0" err="1" smtClean="0">
                <a:solidFill>
                  <a:schemeClr val="tx2"/>
                </a:solidFill>
                <a:effectLst/>
              </a:rPr>
              <a:t>Rangan</a:t>
            </a:r>
            <a:r>
              <a:rPr lang="en-US" sz="1800" dirty="0" smtClean="0">
                <a:solidFill>
                  <a:schemeClr val="tx2"/>
                </a:solidFill>
                <a:effectLst/>
              </a:rPr>
              <a:t>, N. </a:t>
            </a:r>
            <a:r>
              <a:rPr lang="en-US" sz="1800" dirty="0" err="1" smtClean="0">
                <a:solidFill>
                  <a:schemeClr val="tx2"/>
                </a:solidFill>
                <a:effectLst/>
              </a:rPr>
              <a:t>Vachharajani</a:t>
            </a:r>
            <a:r>
              <a:rPr lang="en-US" sz="1800" dirty="0" smtClean="0">
                <a:solidFill>
                  <a:schemeClr val="tx2"/>
                </a:solidFill>
                <a:effectLst/>
              </a:rPr>
              <a:t>, D. August, </a:t>
            </a:r>
            <a:r>
              <a:rPr lang="en-US" sz="1800" dirty="0" smtClean="0">
                <a:solidFill>
                  <a:schemeClr val="tx2"/>
                </a:solidFill>
              </a:rPr>
              <a:t>et al.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framework</a:t>
            </a:r>
            <a:r>
              <a:rPr lang="en-US" dirty="0"/>
              <a:t> of rewrite rules, each proven sound</a:t>
            </a:r>
          </a:p>
          <a:p>
            <a:pPr lvl="1"/>
            <a:r>
              <a:rPr lang="en-US" dirty="0"/>
              <a:t>small, generic, and composable</a:t>
            </a:r>
          </a:p>
          <a:p>
            <a:endParaRPr lang="en-US" dirty="0" smtClean="0"/>
          </a:p>
          <a:p>
            <a:r>
              <a:rPr lang="en-US" dirty="0" smtClean="0"/>
              <a:t>Perform DOALL, DOACROSS,  and DSWP by </a:t>
            </a:r>
            <a:r>
              <a:rPr lang="en-US" i="1" dirty="0" smtClean="0"/>
              <a:t>rewriting</a:t>
            </a:r>
            <a:r>
              <a:rPr lang="en-US" dirty="0" smtClean="0"/>
              <a:t> the source program into a parallelized program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Soundness proven w.r.t </a:t>
            </a:r>
            <a:r>
              <a:rPr lang="en-US" i="1" dirty="0" smtClean="0"/>
              <a:t>bisimulation</a:t>
            </a:r>
            <a:r>
              <a:rPr lang="en-US" dirty="0" smtClean="0"/>
              <a:t> relations</a:t>
            </a:r>
          </a:p>
          <a:p>
            <a:pPr lvl="1"/>
            <a:r>
              <a:rPr lang="en-US" dirty="0" smtClean="0"/>
              <a:t>strong observational equivalence</a:t>
            </a:r>
            <a:endParaRPr lang="en-US" dirty="0"/>
          </a:p>
          <a:p>
            <a:pPr lvl="1"/>
            <a:r>
              <a:rPr lang="en-US" dirty="0" smtClean="0"/>
              <a:t>congruent </a:t>
            </a:r>
            <a:r>
              <a:rPr lang="en-US" sz="1800" dirty="0" smtClean="0"/>
              <a:t>(typically)</a:t>
            </a:r>
            <a:endParaRPr lang="en-US" dirty="0"/>
          </a:p>
          <a:p>
            <a:pPr lvl="1"/>
            <a:r>
              <a:rPr lang="en-US" dirty="0"/>
              <a:t>used by certified compilers, e.g., </a:t>
            </a:r>
            <a:r>
              <a:rPr lang="en-US" dirty="0" err="1" smtClean="0"/>
              <a:t>CompCert</a:t>
            </a:r>
            <a:endParaRPr lang="en-US" dirty="0" smtClean="0"/>
          </a:p>
          <a:p>
            <a:pPr lvl="1"/>
            <a:r>
              <a:rPr lang="en-US" dirty="0" smtClean="0"/>
              <a:t>termination and divergence sensitivity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Loop-folding </a:t>
            </a:r>
            <a:r>
              <a:rPr lang="en-US" sz="2000" dirty="0" smtClean="0"/>
              <a:t>(rewrite rule)</a:t>
            </a:r>
            <a:endParaRPr lang="en-US" dirty="0" smtClean="0"/>
          </a:p>
          <a:p>
            <a:pPr lvl="1"/>
            <a:r>
              <a:rPr lang="en-US" dirty="0" smtClean="0"/>
              <a:t>folds a </a:t>
            </a:r>
            <a:r>
              <a:rPr lang="en-US" i="1" dirty="0" smtClean="0"/>
              <a:t>combining transformation</a:t>
            </a:r>
            <a:r>
              <a:rPr lang="en-US" dirty="0" smtClean="0"/>
              <a:t> over </a:t>
            </a:r>
            <a:r>
              <a:rPr lang="en-US" dirty="0" smtClean="0"/>
              <a:t>a stream of iterations</a:t>
            </a:r>
          </a:p>
          <a:p>
            <a:r>
              <a:rPr lang="en-US" dirty="0" smtClean="0"/>
              <a:t>Parallelization </a:t>
            </a:r>
            <a:r>
              <a:rPr lang="en-US" sz="2000" dirty="0" smtClean="0"/>
              <a:t>(rewrite rule)</a:t>
            </a:r>
            <a:endParaRPr lang="en-US" dirty="0" smtClean="0"/>
          </a:p>
          <a:p>
            <a:pPr lvl="1"/>
            <a:r>
              <a:rPr lang="en-US" i="1" dirty="0" smtClean="0"/>
              <a:t>combines</a:t>
            </a:r>
            <a:r>
              <a:rPr lang="en-US" dirty="0" smtClean="0"/>
              <a:t> parallel </a:t>
            </a:r>
            <a:r>
              <a:rPr lang="en-US" dirty="0" smtClean="0"/>
              <a:t>programs</a:t>
            </a:r>
            <a:endParaRPr lang="en-US" dirty="0" smtClean="0"/>
          </a:p>
          <a:p>
            <a:r>
              <a:rPr lang="en-US" dirty="0" smtClean="0"/>
              <a:t>Loop parallelization</a:t>
            </a:r>
          </a:p>
          <a:p>
            <a:pPr lvl="1"/>
            <a:r>
              <a:rPr lang="en-US" dirty="0" smtClean="0"/>
              <a:t>loop-folding and parallelization work together</a:t>
            </a:r>
            <a:endParaRPr lang="en-US" dirty="0" smtClean="0"/>
          </a:p>
          <a:p>
            <a:r>
              <a:rPr lang="en-US" i="1" dirty="0" smtClean="0"/>
              <a:t>Eventual </a:t>
            </a:r>
            <a:r>
              <a:rPr lang="en-US" i="1" dirty="0" smtClean="0"/>
              <a:t>simulation</a:t>
            </a:r>
            <a:endParaRPr lang="en-US" dirty="0"/>
          </a:p>
          <a:p>
            <a:pPr lvl="1"/>
            <a:r>
              <a:rPr lang="en-US" dirty="0" smtClean="0"/>
              <a:t>weak </a:t>
            </a:r>
            <a:r>
              <a:rPr lang="en-US" dirty="0" smtClean="0"/>
              <a:t>bisimulation does not generally hold for parallelization</a:t>
            </a:r>
          </a:p>
          <a:p>
            <a:pPr lvl="1"/>
            <a:r>
              <a:rPr lang="en-US" dirty="0" smtClean="0"/>
              <a:t>equivalent to weak bisimulation when there is no </a:t>
            </a:r>
            <a:r>
              <a:rPr lang="en-US" dirty="0" smtClean="0"/>
              <a:t>silent, internal </a:t>
            </a:r>
            <a:r>
              <a:rPr lang="en-US" dirty="0" smtClean="0"/>
              <a:t>nondeterminism</a:t>
            </a:r>
          </a:p>
          <a:p>
            <a:r>
              <a:rPr lang="en-US" dirty="0" smtClean="0"/>
              <a:t>Mechanized proofs </a:t>
            </a:r>
            <a:r>
              <a:rPr lang="en-US" dirty="0" smtClean="0"/>
              <a:t>of soundness in Coq</a:t>
            </a:r>
          </a:p>
          <a:p>
            <a:pPr lvl="1"/>
            <a:r>
              <a:rPr lang="en-US" dirty="0" smtClean="0"/>
              <a:t>for loop-folding, parallelization, and many other rewrite rules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Architecture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17</a:t>
            </a:fld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321040" y="1509010"/>
            <a:ext cx="8458200" cy="4419600"/>
            <a:chOff x="342900" y="1524000"/>
            <a:chExt cx="8458200" cy="4419600"/>
          </a:xfrm>
        </p:grpSpPr>
        <p:sp>
          <p:nvSpPr>
            <p:cNvPr id="96" name="Rounded Rectangle 95"/>
            <p:cNvSpPr/>
            <p:nvPr/>
          </p:nvSpPr>
          <p:spPr>
            <a:xfrm>
              <a:off x="2532607" y="3352800"/>
              <a:ext cx="24384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Contrasimulation</a:t>
              </a:r>
              <a:endParaRPr lang="en-US" sz="20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5141414" y="3352800"/>
              <a:ext cx="18288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Weak Bisimulation</a:t>
              </a:r>
              <a:endParaRPr lang="en-US" sz="24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42900" y="4267200"/>
              <a:ext cx="84582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Operational Semantics</a:t>
              </a:r>
              <a:endParaRPr lang="en-US" sz="2800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7140622" y="3352800"/>
              <a:ext cx="1660478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Separation Logic</a:t>
              </a:r>
              <a:endParaRPr lang="en-US" sz="2400" dirty="0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342900" y="2438400"/>
              <a:ext cx="84582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733800" y="2500416"/>
              <a:ext cx="2438400" cy="64637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Loop Folding</a:t>
              </a:r>
              <a:endParaRPr lang="en-US" sz="2800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308834" y="2500416"/>
              <a:ext cx="2438400" cy="64637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Parallelization</a:t>
              </a:r>
              <a:endParaRPr lang="en-US" sz="2800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42900" y="1524000"/>
              <a:ext cx="2544171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DOALL</a:t>
              </a:r>
              <a:endParaRPr lang="en-US" sz="2800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032647" y="1524000"/>
              <a:ext cx="25146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DOACROSS</a:t>
              </a:r>
              <a:endParaRPr lang="en-US" sz="2800" dirty="0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692822" y="1524000"/>
              <a:ext cx="3108278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DSWP</a:t>
              </a:r>
              <a:endParaRPr lang="en-US" sz="2800" dirty="0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342900" y="3352800"/>
              <a:ext cx="20193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Eventual Simulation</a:t>
              </a:r>
              <a:endParaRPr lang="en-US" sz="24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81000" y="2561898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Rewrite Framework</a:t>
              </a: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42900" y="5181600"/>
              <a:ext cx="84582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Coq Proof Development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50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21040" y="1509010"/>
            <a:ext cx="8458200" cy="4419600"/>
            <a:chOff x="342900" y="1524000"/>
            <a:chExt cx="8458200" cy="4419600"/>
          </a:xfrm>
        </p:grpSpPr>
        <p:sp>
          <p:nvSpPr>
            <p:cNvPr id="74" name="Rounded Rectangle 73"/>
            <p:cNvSpPr/>
            <p:nvPr/>
          </p:nvSpPr>
          <p:spPr>
            <a:xfrm>
              <a:off x="2532607" y="3352800"/>
              <a:ext cx="24384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Contrasimulation</a:t>
              </a:r>
              <a:endParaRPr lang="en-US" sz="2000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5141414" y="3352800"/>
              <a:ext cx="18288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Weak Bisimulation</a:t>
              </a:r>
              <a:endParaRPr lang="en-US" sz="2400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42900" y="4267200"/>
              <a:ext cx="84582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Operational Semantics</a:t>
              </a:r>
              <a:endParaRPr lang="en-US" sz="28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140622" y="3352800"/>
              <a:ext cx="1660478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Separation Logic</a:t>
              </a:r>
              <a:endParaRPr lang="en-US" sz="2400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42900" y="2438400"/>
              <a:ext cx="84582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733800" y="2500416"/>
              <a:ext cx="2438400" cy="64637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Loop Folding</a:t>
              </a:r>
              <a:endParaRPr lang="en-US" sz="2800" dirty="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6308834" y="2500416"/>
              <a:ext cx="2438400" cy="64637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Parallelization</a:t>
              </a:r>
              <a:endParaRPr lang="en-US" sz="280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42900" y="1524000"/>
              <a:ext cx="2544171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DOALL</a:t>
              </a:r>
              <a:endParaRPr lang="en-US" sz="28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032647" y="1524000"/>
              <a:ext cx="25146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DOACROSS</a:t>
              </a:r>
              <a:endParaRPr lang="en-US" sz="28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692822" y="1524000"/>
              <a:ext cx="3108278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DSWP</a:t>
              </a:r>
              <a:endParaRPr lang="en-US" sz="2800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342900" y="3352800"/>
              <a:ext cx="20193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Eventual Simulation</a:t>
              </a:r>
              <a:endParaRPr lang="en-US" sz="24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1000" y="2561898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Rewrite Framework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42900" y="5181600"/>
              <a:ext cx="84582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Coq Proof Development</a:t>
              </a:r>
              <a:endParaRPr lang="en-US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Certified Compiler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18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42900" y="1524000"/>
            <a:ext cx="8458200" cy="4419600"/>
            <a:chOff x="342900" y="1524000"/>
            <a:chExt cx="8458200" cy="4419600"/>
          </a:xfrm>
        </p:grpSpPr>
        <p:sp>
          <p:nvSpPr>
            <p:cNvPr id="39" name="Rounded Rectangle 38"/>
            <p:cNvSpPr/>
            <p:nvPr/>
          </p:nvSpPr>
          <p:spPr>
            <a:xfrm>
              <a:off x="342900" y="5181600"/>
              <a:ext cx="1987109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Proof</a:t>
              </a:r>
              <a:endParaRPr lang="en-US" sz="28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42900" y="2438400"/>
              <a:ext cx="1333500" cy="259079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</a:t>
              </a:r>
              <a:r>
                <a:rPr lang="en-US" sz="2400" dirty="0" smtClean="0"/>
                <a:t>ource Code</a:t>
              </a:r>
              <a:endParaRPr lang="en-US" sz="2400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467600" y="2438400"/>
              <a:ext cx="1333500" cy="25908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Machine Code</a:t>
              </a:r>
              <a:endParaRPr lang="en-US" sz="24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42900" y="1524000"/>
              <a:ext cx="84582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Compiler</a:t>
              </a:r>
              <a:endParaRPr lang="en-US" sz="2800" dirty="0"/>
            </a:p>
          </p:txBody>
        </p:sp>
        <p:sp>
          <p:nvSpPr>
            <p:cNvPr id="54" name="Striped Right Arrow 53"/>
            <p:cNvSpPr/>
            <p:nvPr/>
          </p:nvSpPr>
          <p:spPr>
            <a:xfrm>
              <a:off x="1721069" y="3226536"/>
              <a:ext cx="564932" cy="964464"/>
            </a:xfrm>
            <a:prstGeom prst="strip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/>
            </a:p>
          </p:txBody>
        </p:sp>
        <p:sp>
          <p:nvSpPr>
            <p:cNvPr id="69" name="Striped Right Arrow 68"/>
            <p:cNvSpPr/>
            <p:nvPr/>
          </p:nvSpPr>
          <p:spPr>
            <a:xfrm>
              <a:off x="6855373" y="3226536"/>
              <a:ext cx="564932" cy="964464"/>
            </a:xfrm>
            <a:prstGeom prst="strip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30009" y="2438400"/>
              <a:ext cx="4496459" cy="2590799"/>
            </a:xfrm>
            <a:prstGeom prst="roundRect">
              <a:avLst>
                <a:gd name="adj" fmla="val 9650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826468" y="5181600"/>
              <a:ext cx="1974632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Proof</a:t>
              </a:r>
              <a:endParaRPr lang="en-US" sz="2800" dirty="0"/>
            </a:p>
          </p:txBody>
        </p:sp>
      </p:grpSp>
      <p:sp>
        <p:nvSpPr>
          <p:cNvPr id="87" name="Title 4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Proof Architecture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2446693" y="2623278"/>
            <a:ext cx="4250614" cy="2221041"/>
            <a:chOff x="2446693" y="2623278"/>
            <a:chExt cx="4250614" cy="2221041"/>
          </a:xfrm>
        </p:grpSpPr>
        <p:sp>
          <p:nvSpPr>
            <p:cNvPr id="89" name="Rounded Rectangle 88"/>
            <p:cNvSpPr/>
            <p:nvPr/>
          </p:nvSpPr>
          <p:spPr>
            <a:xfrm>
              <a:off x="2446693" y="3082804"/>
              <a:ext cx="4250614" cy="382938"/>
            </a:xfrm>
            <a:prstGeom prst="round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/>
            <a:lstStyle/>
            <a:p>
              <a:endParaRPr lang="en-US" sz="1050" dirty="0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3547116" y="3542329"/>
              <a:ext cx="1225402" cy="382938"/>
            </a:xfrm>
            <a:prstGeom prst="round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 err="1" smtClean="0"/>
                <a:t>Contrasimulation</a:t>
              </a:r>
              <a:endParaRPr lang="en-US" sz="1100" dirty="0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858155" y="3542329"/>
              <a:ext cx="919052" cy="382938"/>
            </a:xfrm>
            <a:prstGeom prst="round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 smtClean="0"/>
                <a:t>Weak Bisimulation</a:t>
              </a:r>
              <a:endParaRPr lang="en-US" sz="1200" dirty="0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2446693" y="4001855"/>
              <a:ext cx="4250614" cy="382938"/>
            </a:xfrm>
            <a:prstGeom prst="round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 smtClean="0"/>
                <a:t>Operational Semantics</a:t>
              </a:r>
              <a:endParaRPr lang="en-US" sz="1400" dirty="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5862844" y="3542329"/>
              <a:ext cx="834463" cy="382938"/>
            </a:xfrm>
            <a:prstGeom prst="round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 smtClean="0"/>
                <a:t>Separation Logic</a:t>
              </a:r>
              <a:endParaRPr lang="en-US" sz="1200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150768" y="3113969"/>
              <a:ext cx="1225402" cy="324831"/>
            </a:xfrm>
            <a:prstGeom prst="roundRect">
              <a:avLst/>
            </a:prstGeom>
            <a:ln w="127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 smtClean="0"/>
                <a:t>Loop Folding</a:t>
              </a:r>
              <a:endParaRPr lang="en-US" sz="1400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5444835" y="3113969"/>
              <a:ext cx="1225402" cy="324831"/>
            </a:xfrm>
            <a:prstGeom prst="roundRect">
              <a:avLst/>
            </a:prstGeom>
            <a:ln w="127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 smtClean="0"/>
                <a:t>Parallelization</a:t>
              </a:r>
              <a:endParaRPr lang="en-US" sz="14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2446693" y="2623278"/>
              <a:ext cx="1278557" cy="382938"/>
            </a:xfrm>
            <a:prstGeom prst="round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 smtClean="0"/>
                <a:t>DOALL</a:t>
              </a:r>
              <a:endParaRPr lang="en-US" sz="14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798408" y="2623278"/>
              <a:ext cx="1263696" cy="382938"/>
            </a:xfrm>
            <a:prstGeom prst="round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 smtClean="0"/>
                <a:t>DOACROSS</a:t>
              </a:r>
              <a:endParaRPr lang="en-US" sz="14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135262" y="2623278"/>
              <a:ext cx="1562045" cy="382938"/>
            </a:xfrm>
            <a:prstGeom prst="round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 smtClean="0"/>
                <a:t>DSWP</a:t>
              </a:r>
              <a:endParaRPr lang="en-US" sz="1400" dirty="0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2446693" y="3542329"/>
              <a:ext cx="1014786" cy="382938"/>
            </a:xfrm>
            <a:prstGeom prst="round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 smtClean="0"/>
                <a:t>Eventual Simulation</a:t>
              </a:r>
              <a:endParaRPr lang="en-US" sz="12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465840" y="3144867"/>
              <a:ext cx="1608340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tIns="45720" rIns="45720" bIns="45720" rtlCol="0">
              <a:spAutoFit/>
            </a:bodyPr>
            <a:lstStyle/>
            <a:p>
              <a:pPr algn="ctr"/>
              <a:r>
                <a:rPr lang="en-US" sz="1400" dirty="0" smtClean="0"/>
                <a:t>Rewrite Framework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2446693" y="4461381"/>
              <a:ext cx="4250614" cy="382938"/>
            </a:xfrm>
            <a:prstGeom prst="round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 smtClean="0"/>
                <a:t>Coq Proof Development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25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Certified Compiler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19</a:t>
            </a:fld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42900" y="2438400"/>
            <a:ext cx="1333500" cy="25907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ource Code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7467600" y="2438400"/>
            <a:ext cx="1333500" cy="2590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Machine Code</a:t>
            </a:r>
            <a:endParaRPr lang="en-US" sz="2400" dirty="0"/>
          </a:p>
        </p:txBody>
      </p:sp>
      <p:sp>
        <p:nvSpPr>
          <p:cNvPr id="35" name="Rounded Rectangle 34"/>
          <p:cNvSpPr/>
          <p:nvPr/>
        </p:nvSpPr>
        <p:spPr>
          <a:xfrm>
            <a:off x="342900" y="1524000"/>
            <a:ext cx="84582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Compiler</a:t>
            </a:r>
            <a:endParaRPr lang="en-US" sz="2800" dirty="0"/>
          </a:p>
        </p:txBody>
      </p:sp>
      <p:sp>
        <p:nvSpPr>
          <p:cNvPr id="54" name="Striped Right Arrow 53"/>
          <p:cNvSpPr/>
          <p:nvPr/>
        </p:nvSpPr>
        <p:spPr>
          <a:xfrm>
            <a:off x="1721069" y="3226536"/>
            <a:ext cx="564932" cy="964464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/>
          </a:p>
        </p:txBody>
      </p:sp>
      <p:sp>
        <p:nvSpPr>
          <p:cNvPr id="69" name="Striped Right Arrow 68"/>
          <p:cNvSpPr/>
          <p:nvPr/>
        </p:nvSpPr>
        <p:spPr>
          <a:xfrm>
            <a:off x="6855373" y="3226536"/>
            <a:ext cx="564932" cy="964464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42900" y="5181600"/>
            <a:ext cx="8458200" cy="762000"/>
            <a:chOff x="342900" y="5181600"/>
            <a:chExt cx="8458200" cy="762000"/>
          </a:xfrm>
        </p:grpSpPr>
        <p:sp>
          <p:nvSpPr>
            <p:cNvPr id="39" name="Rounded Rectangle 38"/>
            <p:cNvSpPr/>
            <p:nvPr/>
          </p:nvSpPr>
          <p:spPr>
            <a:xfrm>
              <a:off x="342900" y="5181600"/>
              <a:ext cx="1987109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Proof</a:t>
              </a:r>
              <a:endParaRPr lang="en-US" sz="28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826468" y="5181600"/>
              <a:ext cx="1974632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Proof</a:t>
              </a:r>
              <a:endParaRPr lang="en-US" sz="28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30009" y="2438400"/>
            <a:ext cx="4496459" cy="2590799"/>
            <a:chOff x="2330009" y="2438400"/>
            <a:chExt cx="4496459" cy="2590799"/>
          </a:xfrm>
        </p:grpSpPr>
        <p:sp>
          <p:nvSpPr>
            <p:cNvPr id="9" name="Rounded Rectangle 8"/>
            <p:cNvSpPr/>
            <p:nvPr/>
          </p:nvSpPr>
          <p:spPr>
            <a:xfrm>
              <a:off x="2330009" y="2438400"/>
              <a:ext cx="4496459" cy="2590799"/>
            </a:xfrm>
            <a:prstGeom prst="roundRect">
              <a:avLst>
                <a:gd name="adj" fmla="val 9650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446693" y="2623278"/>
              <a:ext cx="4250614" cy="2221041"/>
              <a:chOff x="2446693" y="2623278"/>
              <a:chExt cx="4250614" cy="2221041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2446693" y="3082804"/>
                <a:ext cx="4250614" cy="382938"/>
              </a:xfrm>
              <a:prstGeom prst="round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t"/>
              <a:lstStyle/>
              <a:p>
                <a:endParaRPr lang="en-US" sz="1050" dirty="0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3547116" y="3542329"/>
                <a:ext cx="1225402" cy="382938"/>
              </a:xfrm>
              <a:prstGeom prst="round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1200" dirty="0" err="1" smtClean="0"/>
                  <a:t>Contrasimulation</a:t>
                </a:r>
                <a:endParaRPr lang="en-US" sz="1100" dirty="0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4858155" y="3542329"/>
                <a:ext cx="919052" cy="382938"/>
              </a:xfrm>
              <a:prstGeom prst="round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1200" dirty="0" smtClean="0"/>
                  <a:t>Weak Bisimulation</a:t>
                </a:r>
                <a:endParaRPr lang="en-US" sz="1200" dirty="0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2446693" y="4001855"/>
                <a:ext cx="4250614" cy="382938"/>
              </a:xfrm>
              <a:prstGeom prst="round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1400" dirty="0" smtClean="0"/>
                  <a:t>Operational Semantics</a:t>
                </a:r>
                <a:endParaRPr lang="en-US" sz="1400" dirty="0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5862844" y="3542329"/>
                <a:ext cx="834463" cy="382938"/>
              </a:xfrm>
              <a:prstGeom prst="round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1200" dirty="0" smtClean="0"/>
                  <a:t>Separation Logic</a:t>
                </a:r>
                <a:endParaRPr lang="en-US" sz="1200" dirty="0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150768" y="3113969"/>
                <a:ext cx="1225402" cy="324831"/>
              </a:xfrm>
              <a:prstGeom prst="roundRect">
                <a:avLst/>
              </a:prstGeom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1400" dirty="0" smtClean="0"/>
                  <a:t>Loop Folding</a:t>
                </a:r>
                <a:endParaRPr lang="en-US" sz="1400" dirty="0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5444835" y="3113969"/>
                <a:ext cx="1225402" cy="324831"/>
              </a:xfrm>
              <a:prstGeom prst="roundRect">
                <a:avLst/>
              </a:prstGeom>
              <a:ln w="127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1400" dirty="0" smtClean="0"/>
                  <a:t>Parallelization</a:t>
                </a:r>
                <a:endParaRPr lang="en-US" sz="1400" dirty="0"/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2446693" y="2623278"/>
                <a:ext cx="1278557" cy="382938"/>
              </a:xfrm>
              <a:prstGeom prst="round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1400" dirty="0" smtClean="0"/>
                  <a:t>DOALL</a:t>
                </a:r>
                <a:endParaRPr lang="en-US" sz="1400" dirty="0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3798408" y="2623278"/>
                <a:ext cx="1263696" cy="382938"/>
              </a:xfrm>
              <a:prstGeom prst="round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1400" dirty="0" smtClean="0"/>
                  <a:t>DOACROSS</a:t>
                </a:r>
                <a:endParaRPr lang="en-US" sz="1400" dirty="0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5135262" y="2623278"/>
                <a:ext cx="1562045" cy="382938"/>
              </a:xfrm>
              <a:prstGeom prst="roundRect">
                <a:avLst/>
              </a:prstGeom>
              <a:ln w="12700"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1400" dirty="0" smtClean="0"/>
                  <a:t>DSWP</a:t>
                </a:r>
                <a:endParaRPr lang="en-US" sz="1400" dirty="0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2446693" y="3542329"/>
                <a:ext cx="1014786" cy="382938"/>
              </a:xfrm>
              <a:prstGeom prst="round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1200" dirty="0" smtClean="0"/>
                  <a:t>Eventual Simulation</a:t>
                </a:r>
                <a:endParaRPr lang="en-US" sz="12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465840" y="3144867"/>
                <a:ext cx="160834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45720" tIns="45720" rIns="45720" bIns="45720" rtlCol="0">
                <a:spAutoFit/>
              </a:bodyPr>
              <a:lstStyle/>
              <a:p>
                <a:pPr algn="ctr"/>
                <a:r>
                  <a:rPr lang="en-US" sz="1400" dirty="0" smtClean="0"/>
                  <a:t>Rewrite Framework</a:t>
                </a: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2446693" y="4461381"/>
                <a:ext cx="4250614" cy="382938"/>
              </a:xfrm>
              <a:prstGeom prst="round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1400" dirty="0" smtClean="0"/>
                  <a:t>Coq Proof Development</a:t>
                </a:r>
                <a:endParaRPr lang="en-US" sz="1400" dirty="0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676400" y="3401824"/>
            <a:ext cx="5791200" cy="663952"/>
            <a:chOff x="1676400" y="3401824"/>
            <a:chExt cx="5791200" cy="663952"/>
          </a:xfrm>
        </p:grpSpPr>
        <p:sp>
          <p:nvSpPr>
            <p:cNvPr id="46" name="Rounded Rectangle 45"/>
            <p:cNvSpPr/>
            <p:nvPr/>
          </p:nvSpPr>
          <p:spPr>
            <a:xfrm>
              <a:off x="4022081" y="3401824"/>
              <a:ext cx="1125415" cy="663952"/>
            </a:xfrm>
            <a:prstGeom prst="roundRect">
              <a:avLst>
                <a:gd name="adj" fmla="val 965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err="1" smtClean="0"/>
                <a:t>IL</a:t>
              </a:r>
              <a:r>
                <a:rPr lang="en-US" sz="2400" i="1" baseline="-25000" dirty="0" err="1" smtClean="0">
                  <a:latin typeface="Cambria" pitchFamily="18" charset="0"/>
                </a:rPr>
                <a:t>n</a:t>
              </a:r>
              <a:endParaRPr lang="en-US" sz="2400" i="1" dirty="0" smtClean="0">
                <a:latin typeface="Cambria" pitchFamily="18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227385" y="3401824"/>
              <a:ext cx="1125415" cy="663952"/>
            </a:xfrm>
            <a:prstGeom prst="roundRect">
              <a:avLst>
                <a:gd name="adj" fmla="val 965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/>
                <a:t>IL</a:t>
              </a:r>
              <a:r>
                <a:rPr lang="en-US" sz="2400" baseline="-25000" dirty="0" smtClean="0">
                  <a:latin typeface="Cambria" pitchFamily="18" charset="0"/>
                </a:rPr>
                <a:t>0</a:t>
              </a:r>
              <a:endParaRPr lang="en-US" sz="2400" dirty="0" smtClean="0">
                <a:latin typeface="Cambria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808785" y="3401824"/>
              <a:ext cx="1125415" cy="663952"/>
            </a:xfrm>
            <a:prstGeom prst="roundRect">
              <a:avLst>
                <a:gd name="adj" fmla="val 965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err="1" smtClean="0"/>
                <a:t>IL</a:t>
              </a:r>
              <a:r>
                <a:rPr lang="en-US" sz="2400" i="1" baseline="-25000" dirty="0" err="1" smtClean="0">
                  <a:latin typeface="Cambria" pitchFamily="18" charset="0"/>
                  <a:ea typeface="Cambria Math" pitchFamily="18" charset="0"/>
                </a:rPr>
                <a:t>k</a:t>
              </a:r>
              <a:endParaRPr lang="en-US" sz="2400" i="1" dirty="0" smtClean="0">
                <a:latin typeface="Cambria" pitchFamily="18" charset="0"/>
                <a:ea typeface="Cambria Math" pitchFamily="18" charset="0"/>
              </a:endParaRPr>
            </a:p>
          </p:txBody>
        </p:sp>
        <p:cxnSp>
          <p:nvCxnSpPr>
            <p:cNvPr id="49" name="Straight Arrow Connector 48"/>
            <p:cNvCxnSpPr>
              <a:endCxn id="47" idx="1"/>
            </p:cNvCxnSpPr>
            <p:nvPr/>
          </p:nvCxnSpPr>
          <p:spPr>
            <a:xfrm>
              <a:off x="1676400" y="3733800"/>
              <a:ext cx="55098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7" idx="3"/>
              <a:endCxn id="46" idx="1"/>
            </p:cNvCxnSpPr>
            <p:nvPr/>
          </p:nvCxnSpPr>
          <p:spPr>
            <a:xfrm>
              <a:off x="3352800" y="3733800"/>
              <a:ext cx="66928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6" idx="3"/>
              <a:endCxn id="48" idx="1"/>
            </p:cNvCxnSpPr>
            <p:nvPr/>
          </p:nvCxnSpPr>
          <p:spPr>
            <a:xfrm>
              <a:off x="5147496" y="3733800"/>
              <a:ext cx="66128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8" idx="3"/>
            </p:cNvCxnSpPr>
            <p:nvPr/>
          </p:nvCxnSpPr>
          <p:spPr>
            <a:xfrm>
              <a:off x="6934200" y="3733800"/>
              <a:ext cx="533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ounded Rectangle 54"/>
          <p:cNvSpPr/>
          <p:nvPr/>
        </p:nvSpPr>
        <p:spPr>
          <a:xfrm>
            <a:off x="342900" y="5181600"/>
            <a:ext cx="84582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Proof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87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9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No Longer Scales Exponentially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71CAF9-4461-454A-B702-D536C3775752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2" y="1596448"/>
            <a:ext cx="8259096" cy="440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0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Sound </a:t>
            </a:r>
            <a:r>
              <a:rPr lang="en-US" dirty="0"/>
              <a:t>Application </a:t>
            </a:r>
            <a:r>
              <a:rPr lang="en-US" dirty="0" smtClean="0"/>
              <a:t>of DSWP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Loop-parallelization:    loop-folding  &amp;  parallelization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of DSWP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81200" y="1219200"/>
                <a:ext cx="542973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x:= rand[0..1];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y:= rand[0..1];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z:=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if z&lt;1 then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m:= m + 1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219200"/>
                <a:ext cx="5429738" cy="2585323"/>
              </a:xfrm>
              <a:prstGeom prst="rect">
                <a:avLst/>
              </a:prstGeom>
              <a:blipFill rotWithShape="1">
                <a:blip r:embed="rId2"/>
                <a:stretch>
                  <a:fillRect l="-898" t="-943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524000" y="3913496"/>
            <a:ext cx="609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730788" y="4016276"/>
            <a:ext cx="5680150" cy="2308324"/>
            <a:chOff x="-228600" y="3879250"/>
            <a:chExt cx="5680150" cy="2308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-228600" y="3879250"/>
                  <a:ext cx="5568124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{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owns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i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j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x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y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z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m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a</m:t>
                      </m:r>
                      <m:r>
                        <a:rPr lang="en-US" b="0" i="1" smtClean="0">
                          <a:latin typeface="Cambria Math"/>
                        </a:rPr>
                        <m:t>=[]∗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b</m:t>
                      </m:r>
                      <m:r>
                        <a:rPr lang="en-US" b="0" i="1" smtClean="0">
                          <a:latin typeface="Cambria Math"/>
                        </a:rPr>
                        <m:t>=[]∧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j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i</m:t>
                      </m:r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N</m:t>
                      </m:r>
                    </m:oMath>
                  </a14:m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};</a:t>
                  </a:r>
                </a:p>
                <a:p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while </a:t>
                  </a:r>
                  <a:r>
                    <a:rPr lang="en-US" dirty="0" err="1" smtClean="0">
                      <a:latin typeface="Courier New" pitchFamily="49" charset="0"/>
                      <a:cs typeface="Courier New" pitchFamily="49" charset="0"/>
                    </a:rPr>
                    <a:t>i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&lt;N do</a:t>
                  </a:r>
                </a:p>
                <a:p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 i:= </a:t>
                  </a:r>
                  <a:r>
                    <a:rPr lang="en-US" dirty="0" err="1" smtClean="0">
                      <a:latin typeface="Courier New" pitchFamily="49" charset="0"/>
                      <a:cs typeface="Courier New" pitchFamily="49" charset="0"/>
                    </a:rPr>
                    <a:t>i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– 1;</a:t>
                  </a:r>
                </a:p>
                <a:p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 x:= rand[0..1];</a:t>
                  </a:r>
                </a:p>
                <a:p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 y:= rand[0..1];</a:t>
                  </a:r>
                </a:p>
                <a:p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 send a (x*</a:t>
                  </a:r>
                  <a:r>
                    <a:rPr lang="en-US" dirty="0" err="1" smtClean="0">
                      <a:latin typeface="Courier New" pitchFamily="49" charset="0"/>
                      <a:cs typeface="Courier New" pitchFamily="49" charset="0"/>
                    </a:rPr>
                    <a:t>x+y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*y);</a:t>
                  </a:r>
                </a:p>
                <a:p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  send b (</a:t>
                  </a:r>
                  <a:r>
                    <a:rPr lang="en-US" dirty="0" err="1" smtClean="0">
                      <a:latin typeface="Courier New" pitchFamily="49" charset="0"/>
                      <a:cs typeface="Courier New" pitchFamily="49" charset="0"/>
                    </a:rPr>
                    <a:t>i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&lt;N)</a:t>
                  </a:r>
                </a:p>
                <a:p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send pi (4*m/N)</a:t>
                  </a: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28600" y="3879250"/>
                  <a:ext cx="5568124" cy="230832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86" t="-1055" b="-3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>
            <a:xfrm>
              <a:off x="2993612" y="4183648"/>
              <a:ext cx="0" cy="1690048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Left Bracket 30"/>
            <p:cNvSpPr/>
            <p:nvPr/>
          </p:nvSpPr>
          <p:spPr>
            <a:xfrm>
              <a:off x="-130588" y="4183648"/>
              <a:ext cx="76200" cy="1690048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Bracket 31"/>
            <p:cNvSpPr/>
            <p:nvPr/>
          </p:nvSpPr>
          <p:spPr>
            <a:xfrm flipH="1">
              <a:off x="5375350" y="4183648"/>
              <a:ext cx="76200" cy="1690048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39144" y="4156754"/>
              <a:ext cx="1976823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while j do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 j:= </a:t>
              </a:r>
              <a:r>
                <a:rPr lang="en-US" dirty="0" err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recv</a:t>
              </a:r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b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 z:= </a:t>
              </a:r>
              <a:r>
                <a:rPr lang="en-US" dirty="0" err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recv</a:t>
              </a:r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a;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 if z&lt;1 then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   m:= m + 1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7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Decoupling the Tasks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2296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z:=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if z&lt;1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m:= m + 1;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2585323"/>
              </a:xfrm>
              <a:prstGeom prst="rect">
                <a:avLst/>
              </a:prstGeom>
              <a:blipFill rotWithShape="1">
                <a:blip r:embed="rId2"/>
                <a:stretch>
                  <a:fillRect l="-593" t="-943" b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0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2182504"/>
            <a:ext cx="3886200" cy="304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Decoupling the Tasks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2296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};</a:t>
                </a:r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z:=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if z&lt;1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m:= m + 1;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593" t="-853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the Tasks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2296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z:=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if z&lt;1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m:= m + 1;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593" t="-778" b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62000" y="3239869"/>
            <a:ext cx="2057400" cy="646331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5334000"/>
                <a:ext cx="6629400" cy="8845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=[]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:=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≡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=[]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send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:=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recv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0"/>
                <a:ext cx="6629400" cy="8845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908112" y="3239869"/>
            <a:ext cx="3340288" cy="646331"/>
            <a:chOff x="2908112" y="3239869"/>
            <a:chExt cx="3340288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3657600" y="3239869"/>
              <a:ext cx="2590800" cy="646331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send a (x*</a:t>
              </a:r>
              <a:r>
                <a:rPr lang="en-US" dirty="0" err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x+y</a:t>
              </a:r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*y);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z:= </a:t>
              </a:r>
              <a:r>
                <a:rPr lang="en-US" dirty="0" err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recv</a:t>
              </a:r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a;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908112" y="3239869"/>
                  <a:ext cx="65755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≡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112" y="3239869"/>
                  <a:ext cx="657551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92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3289111"/>
            <a:ext cx="2438400" cy="57320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the Tasks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2296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z:=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a;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if z&lt;1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m:= m + 1;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593" t="-778" b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0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the Tasks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2296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z:=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a;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if z&lt;1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m:= m + 1;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3693319"/>
              </a:xfrm>
              <a:prstGeom prst="rect">
                <a:avLst/>
              </a:prstGeom>
              <a:blipFill rotWithShape="1">
                <a:blip r:embed="rId2"/>
                <a:stretch>
                  <a:fillRect l="-593" t="-661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1999" y="3540456"/>
            <a:ext cx="1219201" cy="304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9600" y="2182504"/>
            <a:ext cx="1219200" cy="304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the Tasks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2296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j:=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&lt;N;</a:t>
                </a: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z:=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a;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if z&lt;1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m:= m + 1;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3693319"/>
              </a:xfrm>
              <a:prstGeom prst="rect">
                <a:avLst/>
              </a:prstGeom>
              <a:blipFill rotWithShape="1">
                <a:blip r:embed="rId2"/>
                <a:stretch>
                  <a:fillRect l="-593" t="-661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62000" y="3511287"/>
            <a:ext cx="2057400" cy="646331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908112" y="3511287"/>
            <a:ext cx="3340288" cy="652417"/>
            <a:chOff x="2908112" y="3511287"/>
            <a:chExt cx="3340288" cy="652417"/>
          </a:xfrm>
        </p:grpSpPr>
        <p:sp>
          <p:nvSpPr>
            <p:cNvPr id="6" name="TextBox 5"/>
            <p:cNvSpPr txBox="1"/>
            <p:nvPr/>
          </p:nvSpPr>
          <p:spPr>
            <a:xfrm>
              <a:off x="3657600" y="3511287"/>
              <a:ext cx="2590800" cy="646331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send b (</a:t>
              </a:r>
              <a:r>
                <a:rPr lang="en-US" dirty="0" err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&lt;N);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j:= </a:t>
              </a:r>
              <a:r>
                <a:rPr lang="en-US" dirty="0" err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recv</a:t>
              </a:r>
              <a:r>
                <a:rPr lang="en-US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b;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908112" y="3517373"/>
                  <a:ext cx="65755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≡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112" y="3517373"/>
                  <a:ext cx="657551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336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3581400"/>
            <a:ext cx="19050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the Tasks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2296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send b 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&lt;N);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j:=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b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z:=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a;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if z&lt;1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m:= m + 1;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3693319"/>
              </a:xfrm>
              <a:prstGeom prst="rect">
                <a:avLst/>
              </a:prstGeom>
              <a:blipFill rotWithShape="1">
                <a:blip r:embed="rId2"/>
                <a:stretch>
                  <a:fillRect l="-593" t="-661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1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the Tasks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2296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send b 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&lt;N);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j:=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b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z:=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a;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if z&lt;1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m:= m + 1;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593" t="-614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9200" y="5334000"/>
                <a:ext cx="3657600" cy="8845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if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then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≡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34000"/>
                <a:ext cx="3657600" cy="8845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2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Need to rely on concurrency for performance gains</a:t>
            </a:r>
          </a:p>
          <a:p>
            <a:pPr lvl="1"/>
            <a:r>
              <a:rPr lang="en-US" dirty="0" smtClean="0"/>
              <a:t>multithreading is hard to do correctly</a:t>
            </a:r>
          </a:p>
          <a:p>
            <a:endParaRPr lang="en-US" sz="1300" dirty="0" smtClean="0"/>
          </a:p>
          <a:p>
            <a:r>
              <a:rPr lang="en-US" dirty="0" smtClean="0"/>
              <a:t>Compilers can do some automatic parallelization</a:t>
            </a:r>
          </a:p>
          <a:p>
            <a:pPr lvl="1"/>
            <a:r>
              <a:rPr lang="en-US" dirty="0" smtClean="0"/>
              <a:t>are big and complex; bugs are hard to detect</a:t>
            </a:r>
          </a:p>
          <a:p>
            <a:endParaRPr lang="en-US" sz="1300" dirty="0"/>
          </a:p>
          <a:p>
            <a:r>
              <a:rPr lang="en-US" dirty="0" smtClean="0"/>
              <a:t>General techniques to formally prove correctness of parallelization have not received much attention</a:t>
            </a:r>
          </a:p>
        </p:txBody>
      </p:sp>
    </p:spTree>
    <p:extLst>
      <p:ext uri="{BB962C8B-B14F-4D97-AF65-F5344CB8AC3E}">
        <p14:creationId xmlns:p14="http://schemas.microsoft.com/office/powerpoint/2010/main" val="34502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2452048"/>
            <a:ext cx="16764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2604448"/>
            <a:ext cx="304800" cy="15103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the Tasks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2296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if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send b 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&lt;N);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j:=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b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z:=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a;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if z&lt;1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m:= m + 1;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593" t="-614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200" y="5334000"/>
                <a:ext cx="3657600" cy="8845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if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then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≡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34000"/>
                <a:ext cx="3657600" cy="8845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5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the Tasks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22960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if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send b 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&lt;N);</a:t>
                </a: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j:=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b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z:=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a;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if z&lt;1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m:= m + 1;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593" t="-575" b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9200" y="5334000"/>
                <a:ext cx="3657600" cy="8845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if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then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≡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34000"/>
                <a:ext cx="3657600" cy="8845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6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4087504"/>
            <a:ext cx="16764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239904"/>
            <a:ext cx="304800" cy="12464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the Tasks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22960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if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send b 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&lt;N);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if j then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j:=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b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z:=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a;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if z&lt;1 then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  m:= m + 1;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593" t="-575" b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200" y="5334000"/>
                <a:ext cx="3657600" cy="8845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if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then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≡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34000"/>
                <a:ext cx="3657600" cy="8845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4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 the Loop Body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8229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93" t="-264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3810000" y="2446786"/>
            <a:ext cx="0" cy="1690048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10200" y="5360894"/>
                <a:ext cx="3276600" cy="8580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…</m:t>
                                </m:r>
                              </m:e>
                              <m:e/>
                            </m:mr>
                          </m:m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≡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Courier New" pitchFamily="49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Courier New" pitchFamily="49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Courier New" pitchFamily="49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Courier New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Courier New" pitchFamily="49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Courier New" pitchFamily="49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360894"/>
                <a:ext cx="3276600" cy="8580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28536" y="4066222"/>
            <a:ext cx="197682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 j then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j:=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z:=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if z&lt;1 then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m:= m + 1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671" y="543803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send pi (4*m/N)</a:t>
            </a:r>
            <a:endParaRPr lang="en-US" dirty="0"/>
          </a:p>
        </p:txBody>
      </p:sp>
      <p:sp>
        <p:nvSpPr>
          <p:cNvPr id="9" name="Left Bracket 8"/>
          <p:cNvSpPr/>
          <p:nvPr/>
        </p:nvSpPr>
        <p:spPr>
          <a:xfrm>
            <a:off x="838200" y="2451646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ket 9"/>
          <p:cNvSpPr/>
          <p:nvPr/>
        </p:nvSpPr>
        <p:spPr>
          <a:xfrm flipH="1">
            <a:off x="6061150" y="2451646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9661" y="2423026"/>
            <a:ext cx="28039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&lt;N then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i:=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– 1;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x:= rand[0..1];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y:= rand[0..1];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send a (x*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x+y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*y);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send b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6004" y="379252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78090" y="2423026"/>
            <a:ext cx="1536510" cy="323165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38600" y="2446786"/>
            <a:ext cx="1371600" cy="299405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17952 -2.96296E-6 C 0.26025 -2.96296E-6 0.36007 -0.06666 0.36007 -0.11944 L 0.36007 -0.23889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-1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2.34205E-6 L 3.61111E-6 -0.20019 " pathEditMode="relative" rAng="0" ptsTypes="AA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1.48148E-6 L 0.01493 1.4814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  <p:bldP spid="3" grpId="0"/>
      <p:bldP spid="9" grpId="0" animBg="1"/>
      <p:bldP spid="10" grpId="0" animBg="1"/>
      <p:bldP spid="12" grpId="0"/>
      <p:bldP spid="6" grpId="0"/>
      <p:bldP spid="15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2438400"/>
            <a:ext cx="1801504" cy="31844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24944" y="2438400"/>
            <a:ext cx="1537656" cy="304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Finish: Parallelizing the Loops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556812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 send b 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&lt;N)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5568124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876" t="-853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3810000" y="2451646"/>
            <a:ext cx="0" cy="1690048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ket 2"/>
          <p:cNvSpPr/>
          <p:nvPr/>
        </p:nvSpPr>
        <p:spPr>
          <a:xfrm>
            <a:off x="838200" y="2451646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ket 9"/>
          <p:cNvSpPr/>
          <p:nvPr/>
        </p:nvSpPr>
        <p:spPr>
          <a:xfrm flipH="1">
            <a:off x="6061150" y="2451646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24944" y="2424752"/>
            <a:ext cx="197682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while j do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j:=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z:=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if z&lt;1 then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m:= m + 1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29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How?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Folding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Co-inductively combine all of the iterations together</a:t>
                </a:r>
              </a:p>
              <a:p>
                <a:endParaRPr lang="en-US" dirty="0"/>
              </a:p>
              <a:p>
                <a:r>
                  <a:rPr lang="en-US" dirty="0" smtClean="0"/>
                  <a:t>Assuming</a:t>
                </a:r>
                <a:r>
                  <a:rPr lang="en-US" dirty="0" smtClean="0"/>
                  <a:t>…</a:t>
                </a:r>
                <a:endParaRPr lang="en-US" sz="2800" dirty="0" smtClean="0">
                  <a:latin typeface="Courier New" pitchFamily="49" charset="0"/>
                  <a:cs typeface="Courier New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>
                        <a:latin typeface="Courier New" pitchFamily="49" charset="0"/>
                        <a:cs typeface="Courier New" pitchFamily="49" charset="0"/>
                      </a:rPr>
                      <m:t>if</m:t>
                    </m:r>
                    <m:r>
                      <a:rPr lang="en-US" sz="2500" i="1">
                        <a:latin typeface="Cambria Math"/>
                      </a:rPr>
                      <m:t> </m:t>
                    </m:r>
                    <m:r>
                      <a:rPr lang="en-US" sz="2500" i="1">
                        <a:latin typeface="Cambria Math"/>
                      </a:rPr>
                      <m:t>𝑒</m:t>
                    </m:r>
                    <m:r>
                      <a:rPr lang="en-US" sz="25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500">
                        <a:latin typeface="Courier New" pitchFamily="49" charset="0"/>
                        <a:cs typeface="Courier New" pitchFamily="49" charset="0"/>
                      </a:rPr>
                      <m:t>then</m:t>
                    </m:r>
                    <m:r>
                      <a:rPr lang="en-US" sz="2500" i="1"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5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500" i="1"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5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5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500" i="1">
                        <a:latin typeface="Cambria Math"/>
                      </a:rPr>
                      <m:t>≡</m:t>
                    </m:r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500" i="1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  <m:r>
                      <a:rPr lang="en-US" sz="2500" i="1">
                        <a:latin typeface="Cambria Math"/>
                        <a:cs typeface="Courier New" pitchFamily="49" charset="0"/>
                      </a:rPr>
                      <m:t>||</m:t>
                    </m:r>
                    <m:sSub>
                      <m:sSubPr>
                        <m:ctrlPr>
                          <a:rPr lang="en-US" sz="2500" i="1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500" i="1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6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88590" y="1828800"/>
                <a:ext cx="208396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90" y="1828800"/>
                <a:ext cx="2083968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6158" t="-6369" r="-4985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Folding: Intuition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828800"/>
                <a:ext cx="495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Courier New" pitchFamily="49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do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</a:t>
                </a:r>
                <a:r>
                  <a:rPr lang="en-US" sz="280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≡</m:t>
                    </m:r>
                  </m:oMath>
                </a14:m>
                <a:endParaRPr lang="en-US" sz="2800" dirty="0" smtClean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28800"/>
                <a:ext cx="4953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46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88590" y="2682766"/>
                <a:ext cx="42030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Courier New" pitchFamily="49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do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90" y="2682766"/>
                <a:ext cx="420301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048" t="-11628" r="-203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5410200"/>
                <a:ext cx="4419600" cy="817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;(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||(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10200"/>
                <a:ext cx="4419600" cy="817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00600" y="2256839"/>
                <a:ext cx="4203010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Courier New" pitchFamily="49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do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endParaRPr lang="en-US" sz="2800" dirty="0" smtClean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256839"/>
                <a:ext cx="4203010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3048" t="-6369" r="-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88590" y="1828800"/>
                <a:ext cx="4203010" cy="13849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Courier New" pitchFamily="49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do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sz="2800" dirty="0" smtClean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90" y="1828800"/>
                <a:ext cx="4203010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3048" t="-4405" r="-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199" y="5410200"/>
                <a:ext cx="5505397" cy="7847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if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effectLst/>
                              <a:latin typeface="Courier New" pitchFamily="49" charset="0"/>
                              <a:cs typeface="Courier New" pitchFamily="49" charset="0"/>
                            </a:rPr>
                            <m:t>then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 pitchFamily="18" charset="0"/>
                              <a:ea typeface="Cambria Math" pitchFamily="18" charset="0"/>
                              <a:cs typeface="Courier New" pitchFamily="49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410200"/>
                <a:ext cx="5505397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788590" y="2682766"/>
            <a:ext cx="2083968" cy="3449965"/>
            <a:chOff x="4788590" y="2682766"/>
            <a:chExt cx="2083968" cy="34499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515302" y="5486400"/>
                  <a:ext cx="431528" cy="6463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latin typeface="Cambria Math"/>
                            <a:cs typeface="Courier New" pitchFamily="49" charset="0"/>
                          </a:rPr>
                          <m:t>⋮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5302" y="5486400"/>
                  <a:ext cx="431528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788590" y="2682766"/>
                  <a:ext cx="2083968" cy="2677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cs typeface="Courier New" pitchFamily="49" charset="0"/>
                        </a:rPr>
                        <m:t>||</m:t>
                      </m:r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);</a:t>
                  </a:r>
                </a:p>
                <a:p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cs typeface="Courier New" pitchFamily="49" charset="0"/>
                        </a:rPr>
                        <m:t>||</m:t>
                      </m:r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);</a:t>
                  </a:r>
                </a:p>
                <a:p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cs typeface="Courier New" pitchFamily="49" charset="0"/>
                        </a:rPr>
                        <m:t>||</m:t>
                      </m:r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);</a:t>
                  </a:r>
                </a:p>
                <a:p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cs typeface="Courier New" pitchFamily="49" charset="0"/>
                        </a:rPr>
                        <m:t>||</m:t>
                      </m:r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);</a:t>
                  </a:r>
                </a:p>
                <a:p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cs typeface="Courier New" pitchFamily="49" charset="0"/>
                        </a:rPr>
                        <m:t>||</m:t>
                      </m:r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);</a:t>
                  </a:r>
                </a:p>
                <a:p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cs typeface="Courier New" pitchFamily="49" charset="0"/>
                        </a:rPr>
                        <m:t>||</m:t>
                      </m:r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Courier New" pitchFamily="49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);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590" y="2682766"/>
                  <a:ext cx="2083968" cy="267765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6158" t="-2278" r="-4985" b="-54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071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1" grpId="0" animBg="1"/>
      <p:bldP spid="13" grpId="0" animBg="1"/>
      <p:bldP spid="1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Folding: </a:t>
            </a:r>
            <a:r>
              <a:rPr lang="en-US" dirty="0"/>
              <a:t>Intuition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828800"/>
                <a:ext cx="495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Courier New" pitchFamily="49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do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</a:t>
                </a:r>
                <a:r>
                  <a:rPr lang="en-US" sz="280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≡</m:t>
                    </m:r>
                  </m:oMath>
                </a14:m>
                <a:endParaRPr lang="en-US" sz="2800" dirty="0" smtClean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28800"/>
                <a:ext cx="4953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46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89798" y="1828800"/>
                <a:ext cx="3150221" cy="3539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Courier New" pitchFamily="49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</a:p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98" y="1828800"/>
                <a:ext cx="3150221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4070" t="-1549" r="-3295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89069" y="1828800"/>
                <a:ext cx="421829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69" y="1828800"/>
                <a:ext cx="421829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0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89798" y="2258704"/>
                <a:ext cx="20839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98" y="2258704"/>
                <a:ext cx="208396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6140" t="-10588" r="-467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" y="5410200"/>
                <a:ext cx="4419600" cy="817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;(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||(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10200"/>
                <a:ext cx="4419600" cy="8176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200" y="5410200"/>
                <a:ext cx="5058102" cy="817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;…|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;…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;(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;…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||(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;…)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10200"/>
                <a:ext cx="5058102" cy="8176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515302" y="5486400"/>
                <a:ext cx="431528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  <a:cs typeface="Courier New" pitchFamily="49" charset="0"/>
                        </a:rPr>
                        <m:t>⋮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302" y="5486400"/>
                <a:ext cx="431528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4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2766E-6 L -4.16667E-6 -0.06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1"/>
      <p:bldP spid="3" grpId="2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Folding: </a:t>
            </a:r>
            <a:r>
              <a:rPr lang="en-US" dirty="0"/>
              <a:t>Intuition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828800"/>
                <a:ext cx="495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Courier New" pitchFamily="49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do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</a:t>
                </a:r>
                <a:r>
                  <a:rPr lang="en-US" sz="280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≡</m:t>
                    </m:r>
                  </m:oMath>
                </a14:m>
                <a:endParaRPr lang="en-US" sz="2800" dirty="0" smtClean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28800"/>
                <a:ext cx="4953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46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91882" y="1828800"/>
                <a:ext cx="4536050" cy="3539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  <a:p>
                <a:endParaRPr lang="en-US" sz="2800" dirty="0" smtClean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82" y="1828800"/>
                <a:ext cx="4536050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2688" t="-1549" r="-1882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91882" y="2677180"/>
                <a:ext cx="20839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82" y="2677180"/>
                <a:ext cx="208396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5848" t="-10465" r="-497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91153" y="1828800"/>
                <a:ext cx="444689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Courier New" pitchFamily="49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153" y="1828800"/>
                <a:ext cx="4446897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88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" y="5410200"/>
                <a:ext cx="5058102" cy="817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;…|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;…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;(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;…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||(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;…)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10200"/>
                <a:ext cx="5058102" cy="8176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515302" y="5486400"/>
                <a:ext cx="431528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  <a:cs typeface="Courier New" pitchFamily="49" charset="0"/>
                        </a:rPr>
                        <m:t>⋮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302" y="5486400"/>
                <a:ext cx="431528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7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4431E-6 L -4.16667E-6 -0.1172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116203" y="1205552"/>
            <a:ext cx="3455484" cy="623248"/>
            <a:chOff x="5029200" y="1205552"/>
            <a:chExt cx="3455484" cy="623248"/>
          </a:xfrm>
        </p:grpSpPr>
        <p:sp>
          <p:nvSpPr>
            <p:cNvPr id="3" name="Left Brace 2"/>
            <p:cNvSpPr/>
            <p:nvPr/>
          </p:nvSpPr>
          <p:spPr>
            <a:xfrm rot="5400000">
              <a:off x="5594892" y="1072608"/>
              <a:ext cx="190500" cy="132188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16091" y="1214735"/>
              <a:ext cx="7186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0" name="Left Brace 9"/>
            <p:cNvSpPr/>
            <p:nvPr/>
          </p:nvSpPr>
          <p:spPr>
            <a:xfrm rot="5400000">
              <a:off x="7728492" y="1063425"/>
              <a:ext cx="190500" cy="132188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49691" y="1205552"/>
              <a:ext cx="7186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03094" y="1205552"/>
            <a:ext cx="2852261" cy="470848"/>
            <a:chOff x="5453538" y="2657817"/>
            <a:chExt cx="2852261" cy="470848"/>
          </a:xfrm>
          <a:solidFill>
            <a:schemeClr val="bg1"/>
          </a:solidFill>
        </p:grpSpPr>
        <p:sp>
          <p:nvSpPr>
            <p:cNvPr id="13" name="TextBox 12"/>
            <p:cNvSpPr txBox="1"/>
            <p:nvPr/>
          </p:nvSpPr>
          <p:spPr>
            <a:xfrm>
              <a:off x="5453538" y="2667000"/>
              <a:ext cx="71866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5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87138" y="2657817"/>
              <a:ext cx="71866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03094" y="1205552"/>
            <a:ext cx="2852261" cy="470848"/>
            <a:chOff x="5453538" y="2657817"/>
            <a:chExt cx="2852261" cy="470848"/>
          </a:xfrm>
          <a:solidFill>
            <a:schemeClr val="bg1"/>
          </a:solidFill>
        </p:grpSpPr>
        <p:sp>
          <p:nvSpPr>
            <p:cNvPr id="22" name="TextBox 21"/>
            <p:cNvSpPr txBox="1"/>
            <p:nvPr/>
          </p:nvSpPr>
          <p:spPr>
            <a:xfrm>
              <a:off x="7587138" y="2657817"/>
              <a:ext cx="71866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53538" y="2667000"/>
              <a:ext cx="71866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03094" y="1205552"/>
            <a:ext cx="2852261" cy="470848"/>
            <a:chOff x="5453538" y="2657817"/>
            <a:chExt cx="2852261" cy="470848"/>
          </a:xfrm>
          <a:solidFill>
            <a:schemeClr val="bg1"/>
          </a:solidFill>
        </p:grpSpPr>
        <p:sp>
          <p:nvSpPr>
            <p:cNvPr id="24" name="TextBox 23"/>
            <p:cNvSpPr txBox="1"/>
            <p:nvPr/>
          </p:nvSpPr>
          <p:spPr>
            <a:xfrm>
              <a:off x="5453538" y="2667000"/>
              <a:ext cx="71866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87138" y="2657817"/>
              <a:ext cx="71866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03094" y="1205552"/>
            <a:ext cx="2852261" cy="470848"/>
            <a:chOff x="5453538" y="2657817"/>
            <a:chExt cx="2852261" cy="470848"/>
          </a:xfrm>
          <a:solidFill>
            <a:schemeClr val="bg1"/>
          </a:solidFill>
        </p:grpSpPr>
        <p:sp>
          <p:nvSpPr>
            <p:cNvPr id="27" name="TextBox 26"/>
            <p:cNvSpPr txBox="1"/>
            <p:nvPr/>
          </p:nvSpPr>
          <p:spPr>
            <a:xfrm>
              <a:off x="5453538" y="2667000"/>
              <a:ext cx="71866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8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87138" y="2657817"/>
              <a:ext cx="71866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8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07355" y="1196495"/>
            <a:ext cx="2852261" cy="470848"/>
            <a:chOff x="5453538" y="2657817"/>
            <a:chExt cx="2852261" cy="470848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453538" y="2667000"/>
                  <a:ext cx="718661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538" y="2667000"/>
                  <a:ext cx="718661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587138" y="2657817"/>
                  <a:ext cx="718661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7138" y="2657817"/>
                  <a:ext cx="718661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Folding: </a:t>
            </a:r>
            <a:r>
              <a:rPr lang="en-US" dirty="0"/>
              <a:t>Intuition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828800"/>
                <a:ext cx="495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Courier New" pitchFamily="49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do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</a:t>
                </a:r>
                <a:r>
                  <a:rPr lang="en-US" sz="280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≡</m:t>
                    </m:r>
                  </m:oMath>
                </a14:m>
                <a:endParaRPr lang="en-US" sz="2800" dirty="0" smtClean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28800"/>
                <a:ext cx="4953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46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84835" y="1828800"/>
                <a:ext cx="44064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ourier New" pitchFamily="49" charset="0"/>
                      </a:rPr>
                      <m:t>…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ourier New" pitchFamily="49" charset="0"/>
                      </a:rPr>
                      <m:t>…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835" y="1828800"/>
                <a:ext cx="440646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905" t="-10465" r="-345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512969" y="5486400"/>
                <a:ext cx="431528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  <a:cs typeface="Courier New" pitchFamily="49" charset="0"/>
                        </a:rPr>
                        <m:t>⋮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69" y="5486400"/>
                <a:ext cx="431528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84835" y="3532496"/>
                <a:ext cx="20839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835" y="3532496"/>
                <a:ext cx="2083968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6140" t="-10465" r="-467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84107" y="3972580"/>
                <a:ext cx="20839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107" y="3972580"/>
                <a:ext cx="2083968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6140" t="-10465" r="-467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84107" y="4388836"/>
                <a:ext cx="20839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107" y="4388836"/>
                <a:ext cx="2083968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6140" t="-10465" r="-467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84107" y="4810780"/>
                <a:ext cx="20839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107" y="4810780"/>
                <a:ext cx="2083968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6140" t="-10465" r="-467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784835" y="3110552"/>
                <a:ext cx="20839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835" y="3110552"/>
                <a:ext cx="2083968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6140" t="-10465" r="-467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7199" y="5410200"/>
                <a:ext cx="5055769" cy="817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;…|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;…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;(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;…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||(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;…)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410200"/>
                <a:ext cx="5055769" cy="81766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9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9806E-6 L -4.16667E-6 -0.1771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5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6 -0.00324 L -4.16667E-6 -0.24515 " pathEditMode="relative" rAng="0" ptsTypes="AA">
                                      <p:cBhvr>
                                        <p:cTn id="17" dur="4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4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-4.16667E-6 -3.25624E-6 L -4.16667E-6 -0.29926 " pathEditMode="relative" rAng="0" ptsTypes="AA">
                                      <p:cBhvr>
                                        <p:cTn id="25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6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4.16667E-6 -2.05365E-6 L -4.16667E-6 -0.35546 " pathEditMode="relative" rAng="0" ptsTypes="AA">
                                      <p:cBhvr>
                                        <p:cTn id="33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8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6 -0.00277 L -4.16667E-6 -0.43085 " pathEditMode="relative" rAng="0" ptsTypes="AA">
                                      <p:cBhvr>
                                        <p:cTn id="4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1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26" name="Slide Number Placeholder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Sound loop parallelization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rove equivalence between source and parallelized </a:t>
            </a:r>
            <a:r>
              <a:rPr lang="en-US" dirty="0" smtClean="0"/>
              <a:t>programs</a:t>
            </a:r>
            <a:endParaRPr lang="en-US" dirty="0" smtClean="0"/>
          </a:p>
          <a:p>
            <a:pPr lvl="1"/>
            <a:r>
              <a:rPr lang="en-US" dirty="0"/>
              <a:t>DOALL,  DOACROSS,  DSWP,  </a:t>
            </a:r>
            <a:r>
              <a:rPr lang="en-US" dirty="0" smtClean="0"/>
              <a:t>…</a:t>
            </a:r>
          </a:p>
          <a:p>
            <a:pPr lvl="1"/>
            <a:r>
              <a:rPr lang="en-US" dirty="0"/>
              <a:t>termination of the loop is not assumed</a:t>
            </a:r>
            <a:endParaRPr lang="en-US" dirty="0" smtClean="0"/>
          </a:p>
          <a:p>
            <a:endParaRPr lang="en-US" sz="1300" dirty="0"/>
          </a:p>
          <a:p>
            <a:r>
              <a:rPr lang="en-US" dirty="0" smtClean="0"/>
              <a:t>Foundational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is a </a:t>
            </a:r>
            <a:r>
              <a:rPr lang="en-US" i="1" dirty="0" smtClean="0"/>
              <a:t>strong,</a:t>
            </a:r>
            <a:r>
              <a:rPr lang="en-US" dirty="0" smtClean="0"/>
              <a:t> but reasonable equivalence?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we find a </a:t>
            </a:r>
            <a:r>
              <a:rPr lang="en-US" i="1" dirty="0" smtClean="0"/>
              <a:t>general</a:t>
            </a:r>
            <a:r>
              <a:rPr lang="en-US" dirty="0" smtClean="0"/>
              <a:t> technique?</a:t>
            </a:r>
          </a:p>
          <a:p>
            <a:endParaRPr lang="en-US" sz="1300" dirty="0"/>
          </a:p>
          <a:p>
            <a:r>
              <a:rPr lang="en-US" dirty="0" smtClean="0"/>
              <a:t>Develop the proofs in the Coq Proof Assistant</a:t>
            </a:r>
          </a:p>
          <a:p>
            <a:pPr lvl="1"/>
            <a:r>
              <a:rPr lang="en-US" dirty="0" smtClean="0"/>
              <a:t>high assurance</a:t>
            </a:r>
          </a:p>
          <a:p>
            <a:pPr lvl="1"/>
            <a:r>
              <a:rPr lang="en-US" dirty="0" smtClean="0"/>
              <a:t>helps manage the high proof complexity</a:t>
            </a:r>
          </a:p>
          <a:p>
            <a:pPr lvl="1"/>
            <a:r>
              <a:rPr lang="en-US" dirty="0" smtClean="0"/>
              <a:t>possible integration with certified compilers (e.g., </a:t>
            </a:r>
            <a:r>
              <a:rPr lang="en-US" dirty="0" err="1" smtClean="0"/>
              <a:t>CompCert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448483" y="1857616"/>
              <a:ext cx="15120" cy="34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5243" y="1851856"/>
                <a:ext cx="226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0" name="Ink 89"/>
              <p14:cNvContentPartPr/>
              <p14:nvPr/>
            </p14:nvContentPartPr>
            <p14:xfrm>
              <a:off x="1190923" y="3886216"/>
              <a:ext cx="1080" cy="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08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03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Folding: </a:t>
            </a:r>
            <a:r>
              <a:rPr lang="en-US" dirty="0"/>
              <a:t>Intuition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828800"/>
                <a:ext cx="495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Courier New" pitchFamily="49" charset="0"/>
                      </a:rPr>
                      <m:t>𝑒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do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</a:t>
                </a:r>
                <a:r>
                  <a:rPr lang="en-US" sz="280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≡</m:t>
                    </m:r>
                  </m:oMath>
                </a14:m>
                <a:endParaRPr lang="en-US" sz="2800" dirty="0" smtClean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28800"/>
                <a:ext cx="4953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46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84835" y="1828800"/>
                <a:ext cx="44064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ourier New" pitchFamily="49" charset="0"/>
                      </a:rPr>
                      <m:t>…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ourier New" pitchFamily="49" charset="0"/>
                      </a:rPr>
                      <m:t>…</m:t>
                    </m:r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;</a:t>
                </a:r>
                <a:r>
                  <a:rPr lang="en-US" sz="2800" b="0" dirty="0" smtClean="0"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835" y="1828800"/>
                <a:ext cx="440646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905" t="-10465" r="-345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5400000">
            <a:off x="5681895" y="1072608"/>
            <a:ext cx="190500" cy="132188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7815495" y="1063425"/>
            <a:ext cx="190500" cy="132188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407355" y="1205552"/>
            <a:ext cx="2852261" cy="470848"/>
            <a:chOff x="5453538" y="2657817"/>
            <a:chExt cx="2852261" cy="470848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453538" y="2667000"/>
                  <a:ext cx="718661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538" y="2667000"/>
                  <a:ext cx="718661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587138" y="2657817"/>
                  <a:ext cx="718661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7138" y="2657817"/>
                  <a:ext cx="718661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4800" y="3810000"/>
                <a:ext cx="848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Courier New" pitchFamily="49" charset="0"/>
                      </a:rPr>
                      <m:t>≡</m:t>
                    </m:r>
                  </m:oMath>
                </a14:m>
                <a:r>
                  <a:rPr lang="en-US" sz="3200" dirty="0" smtClean="0">
                    <a:latin typeface="Courier New" pitchFamily="49" charset="0"/>
                    <a:cs typeface="Courier New" pitchFamily="49" charset="0"/>
                  </a:rPr>
                  <a:t> (while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Courier New" pitchFamily="49" charset="0"/>
                      </a:rPr>
                      <m:t>𝑒</m:t>
                    </m:r>
                  </m:oMath>
                </a14:m>
                <a:r>
                  <a:rPr lang="en-US" sz="3200" dirty="0" smtClean="0">
                    <a:latin typeface="Courier New" pitchFamily="49" charset="0"/>
                    <a:cs typeface="Courier New" pitchFamily="49" charset="0"/>
                  </a:rPr>
                  <a:t>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Courier New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ourier New" pitchFamily="49" charset="0"/>
                    <a:cs typeface="Courier New" pitchFamily="49" charset="0"/>
                  </a:rPr>
                  <a:t>)</a:t>
                </a: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3200" dirty="0" smtClean="0">
                    <a:latin typeface="Courier New" pitchFamily="49" charset="0"/>
                    <a:cs typeface="Courier New" pitchFamily="49" charset="0"/>
                  </a:rPr>
                  <a:t>(while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/>
                            <a:cs typeface="Courier New" pitchFamily="49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/>
                            <a:cs typeface="Courier New" pitchFamily="49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Courier New" pitchFamily="49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Courier New" pitchFamily="49" charset="0"/>
                    <a:cs typeface="Courier New" pitchFamily="49" charset="0"/>
                  </a:rPr>
                  <a:t>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  <a:cs typeface="Courier New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Courier New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Courier New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ourier New" pitchFamily="49" charset="0"/>
                    <a:cs typeface="Courier New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0"/>
                <a:ext cx="8484684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165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9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Folding Rule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810000"/>
                <a:ext cx="8229600" cy="23161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𝑓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i="1" dirty="0" smtClean="0"/>
                  <a:t>loop schema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err="1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</a:rPr>
                      <m:t>𝑧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	– the combination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iterations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	– loop condition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810000"/>
                <a:ext cx="8229600" cy="2316163"/>
              </a:xfrm>
              <a:blipFill rotWithShape="1">
                <a:blip r:embed="rId2"/>
                <a:stretch>
                  <a:fillRect t="-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1600200"/>
                <a:ext cx="4191000" cy="15160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[0]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            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∀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]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      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4191000" cy="15160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4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Folding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the loop condition is false, then the loop is effectively terminated.</a:t>
            </a:r>
          </a:p>
        </p:txBody>
      </p:sp>
      <p:sp>
        <p:nvSpPr>
          <p:cNvPr id="6" name="Left Arrow 5"/>
          <p:cNvSpPr/>
          <p:nvPr/>
        </p:nvSpPr>
        <p:spPr>
          <a:xfrm>
            <a:off x="4724400" y="1620103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1600200"/>
                <a:ext cx="4191000" cy="15160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[0]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            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∀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]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      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4191000" cy="15160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8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Folding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43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the loop terminates, the loop condition will be false.</a:t>
            </a:r>
          </a:p>
        </p:txBody>
      </p:sp>
      <p:sp>
        <p:nvSpPr>
          <p:cNvPr id="6" name="Left Arrow 5"/>
          <p:cNvSpPr/>
          <p:nvPr/>
        </p:nvSpPr>
        <p:spPr>
          <a:xfrm>
            <a:off x="4724400" y="19812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1600200"/>
                <a:ext cx="4191000" cy="15160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[0]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            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∀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]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      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4191000" cy="15160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7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Folding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44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Any two iteration counts can be combined</a:t>
            </a:r>
          </a:p>
        </p:txBody>
      </p:sp>
      <p:sp>
        <p:nvSpPr>
          <p:cNvPr id="6" name="Left Arrow 5"/>
          <p:cNvSpPr/>
          <p:nvPr/>
        </p:nvSpPr>
        <p:spPr>
          <a:xfrm>
            <a:off x="4724400" y="23622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1600200"/>
                <a:ext cx="4191000" cy="15160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[0]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            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∀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]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      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4191000" cy="15160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6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Loop </a:t>
            </a:r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6858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if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then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 send b 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&lt;N)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68580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711" t="-853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24944" y="2424752"/>
            <a:ext cx="197682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 j then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j:=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z:=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if z&lt;1 then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m:= m + 1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0" y="2451646"/>
            <a:ext cx="0" cy="1690048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ket 2"/>
          <p:cNvSpPr/>
          <p:nvPr/>
        </p:nvSpPr>
        <p:spPr>
          <a:xfrm>
            <a:off x="838200" y="2451646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ket 9"/>
          <p:cNvSpPr/>
          <p:nvPr/>
        </p:nvSpPr>
        <p:spPr>
          <a:xfrm flipH="1">
            <a:off x="6061150" y="2451646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1000" y="5410200"/>
                <a:ext cx="4482152" cy="7577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if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then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max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410200"/>
                <a:ext cx="4482152" cy="7577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14400" y="2451646"/>
            <a:ext cx="1600200" cy="296271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24944" y="2451646"/>
            <a:ext cx="1385256" cy="296271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2451646"/>
            <a:ext cx="2590800" cy="304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56789" y="2451646"/>
            <a:ext cx="2305911" cy="304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Loop </a:t>
            </a:r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73152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max 1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 send b 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&lt;N)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73152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667" t="-853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24944" y="2424752"/>
            <a:ext cx="239039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while j max 1 do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j:=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z:=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if z&lt;1 then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m:= m + 1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0" y="2451646"/>
            <a:ext cx="0" cy="1690048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ket 2"/>
          <p:cNvSpPr/>
          <p:nvPr/>
        </p:nvSpPr>
        <p:spPr>
          <a:xfrm>
            <a:off x="838200" y="2451646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ket 9"/>
          <p:cNvSpPr/>
          <p:nvPr/>
        </p:nvSpPr>
        <p:spPr>
          <a:xfrm flipH="1">
            <a:off x="6324600" y="2451646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1000" y="5410200"/>
                <a:ext cx="4482152" cy="7577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if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then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max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410200"/>
                <a:ext cx="4482152" cy="7577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3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Loop </a:t>
            </a:r>
            <a:r>
              <a:rPr lang="en-US" dirty="0"/>
              <a:t>Parallelization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47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Pick a loop schema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356676" y="2445603"/>
                <a:ext cx="655872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max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600" b="0" i="1" smtClean="0">
                            <a:latin typeface="Cambria Math"/>
                            <a:cs typeface="Courier New" pitchFamily="49" charset="0"/>
                          </a:rPr>
                        </m:ctrlPr>
                      </m:boxPr>
                      <m:e>
                        <m:r>
                          <m:rPr>
                            <m:nor/>
                          </m:rPr>
                          <a:rPr lang="en-US" sz="1600" smtClean="0"/>
                          <m:t>█</m:t>
                        </m:r>
                      </m:e>
                    </m:box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do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send b 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76" y="2445603"/>
                <a:ext cx="6558724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836" t="-1201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810023" y="2719586"/>
                <a:ext cx="2398413" cy="14773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while j max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600" b="0" i="1" smtClean="0">
                            <a:latin typeface="Cambria Math"/>
                            <a:cs typeface="Courier New" pitchFamily="49" charset="0"/>
                          </a:rPr>
                        </m:ctrlPr>
                      </m:boxPr>
                      <m:e>
                        <m:r>
                          <m:rPr>
                            <m:nor/>
                          </m:rPr>
                          <a:rPr lang="en-US" sz="1600" smtClean="0">
                            <a:solidFill>
                              <a:schemeClr val="tx1"/>
                            </a:solidFill>
                          </a:rPr>
                          <m:t>█</m:t>
                        </m:r>
                      </m:e>
                    </m:box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do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 j:= </a:t>
                </a:r>
                <a:r>
                  <a:rPr lang="en-US" dirty="0" err="1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b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 z:= </a:t>
                </a:r>
                <a:r>
                  <a:rPr lang="en-US" dirty="0" err="1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a;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 if z&lt;1 then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   m:= m + 1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023" y="2719586"/>
                <a:ext cx="2398413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2030" t="-1653" r="-1269" b="-6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486400" y="2790945"/>
            <a:ext cx="0" cy="1690048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ket 2"/>
          <p:cNvSpPr/>
          <p:nvPr/>
        </p:nvSpPr>
        <p:spPr>
          <a:xfrm>
            <a:off x="2438400" y="2804593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ket 9"/>
          <p:cNvSpPr/>
          <p:nvPr/>
        </p:nvSpPr>
        <p:spPr>
          <a:xfrm flipH="1">
            <a:off x="8305704" y="2804593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62000" y="3131403"/>
                <a:ext cx="14477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latin typeface="Cambria Math"/>
                        </a:rPr>
                        <m:t>𝑓</m:t>
                      </m:r>
                      <m:r>
                        <a:rPr lang="en-US" sz="4800" i="1" dirty="0" smtClean="0">
                          <a:latin typeface="Cambria Math"/>
                        </a:rPr>
                        <m:t> =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31403"/>
                <a:ext cx="1447704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64192" y="4960203"/>
                <a:ext cx="376122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/>
                        </a:rPr>
                        <m:t>𝑒</m:t>
                      </m:r>
                      <m:r>
                        <a:rPr lang="en-US" sz="4800" b="0" i="1" dirty="0" smtClean="0">
                          <a:latin typeface="Cambria Math"/>
                        </a:rPr>
                        <m:t> =   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latin typeface="Courier New" pitchFamily="49" charset="0"/>
                          <a:cs typeface="Courier New" pitchFamily="49" charset="0"/>
                        </a:rPr>
                        <m:t>i</m:t>
                      </m:r>
                      <m:r>
                        <a:rPr lang="en-US" sz="4800" b="0" i="1" dirty="0" smtClean="0">
                          <a:latin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latin typeface="Courier New" pitchFamily="49" charset="0"/>
                          <a:cs typeface="Courier New" pitchFamily="49" charset="0"/>
                        </a:rPr>
                        <m:t>N</m:t>
                      </m:r>
                    </m:oMath>
                  </m:oMathPara>
                </a14:m>
                <a:endParaRPr lang="en-US" sz="4800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2" y="4960203"/>
                <a:ext cx="3761221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Loop </a:t>
            </a:r>
            <a:r>
              <a:rPr lang="en-US" dirty="0"/>
              <a:t>Parallelization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71628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max 1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 send b 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&lt;N)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71628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681" t="-853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24944" y="2424752"/>
            <a:ext cx="239039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while j max 1 do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j:=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z:=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if z&lt;1 then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m:= m + 1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0" y="2451646"/>
            <a:ext cx="0" cy="1690048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ket 2"/>
          <p:cNvSpPr/>
          <p:nvPr/>
        </p:nvSpPr>
        <p:spPr>
          <a:xfrm>
            <a:off x="838200" y="2451646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ket 9"/>
          <p:cNvSpPr/>
          <p:nvPr/>
        </p:nvSpPr>
        <p:spPr>
          <a:xfrm flipH="1">
            <a:off x="6324600" y="2451646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95800" y="4724400"/>
                <a:ext cx="4191000" cy="15160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[0]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            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∀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]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      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724400"/>
                <a:ext cx="4191000" cy="15160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3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Loop </a:t>
            </a:r>
            <a:r>
              <a:rPr lang="en-US" dirty="0"/>
              <a:t>Parallelization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556812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(4*m/N);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5568124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876" t="-853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6301" y="2209800"/>
                <a:ext cx="5149024" cy="181515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𝑓</m:t>
                      </m:r>
                      <m:r>
                        <a:rPr lang="en-US" sz="4800" b="0" i="1" smtClean="0">
                          <a:latin typeface="Cambria Math"/>
                        </a:rPr>
                        <m:t>[1]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1" y="2209800"/>
                <a:ext cx="5149024" cy="1815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95800" y="4724400"/>
                <a:ext cx="4191000" cy="15160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[0]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            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∀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]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      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724400"/>
                <a:ext cx="4191000" cy="1516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2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Automation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(for now)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there is already a large body of research on </a:t>
            </a:r>
            <a:r>
              <a:rPr lang="en-US" dirty="0" smtClean="0">
                <a:solidFill>
                  <a:schemeClr val="tx2"/>
                </a:solidFill>
              </a:rPr>
              <a:t>automation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we found plenty of challenges proving correctness alone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Loop </a:t>
            </a:r>
            <a:r>
              <a:rPr lang="en-US" dirty="0"/>
              <a:t>Parallelization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556812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(4*m/N);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5568124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876" t="-853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1951630"/>
                <a:ext cx="5491925" cy="207332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𝑓</m:t>
                      </m:r>
                      <m:r>
                        <a:rPr lang="en-US" sz="4800" b="0" i="1" smtClean="0">
                          <a:latin typeface="Cambria Math"/>
                        </a:rPr>
                        <m:t>[∞]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51630"/>
                <a:ext cx="5491925" cy="20733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5800" y="4724400"/>
                <a:ext cx="4191000" cy="15160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[0]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                           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¬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∀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2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aln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]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      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724400"/>
                <a:ext cx="4191000" cy="1516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0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Loop Parallelization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00200"/>
                <a:ext cx="556812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do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i:=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x:=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y:= rand[0..1];</a:t>
                </a:r>
              </a:p>
              <a:p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send a (x*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send b (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&lt;N)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send pi (4*m/N)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5568124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876" t="-105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3733800" y="1904598"/>
            <a:ext cx="0" cy="1690048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ket 2"/>
          <p:cNvSpPr/>
          <p:nvPr/>
        </p:nvSpPr>
        <p:spPr>
          <a:xfrm>
            <a:off x="734704" y="1904598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ket 9"/>
          <p:cNvSpPr/>
          <p:nvPr/>
        </p:nvSpPr>
        <p:spPr>
          <a:xfrm flipH="1">
            <a:off x="6061150" y="1904598"/>
            <a:ext cx="76200" cy="169004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24944" y="1877704"/>
            <a:ext cx="197682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while j do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j:=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z:=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recv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if z&lt;1 then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m:= m + 1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0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Conditions of Loop Parallelization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810000"/>
                <a:ext cx="8229600" cy="2514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¬</m:t>
                        </m:r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m:rPr>
                        <m:aln/>
                      </m:rPr>
                      <a:rPr lang="en-US" sz="3200" i="1">
                        <a:latin typeface="Cambria Math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¬</m:t>
                        </m:r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;</m:t>
                    </m:r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</a:rPr>
                      <m:t>[0]</m:t>
                    </m:r>
                  </m:oMath>
                </a14:m>
                <a:endParaRPr lang="en-US" sz="3200" i="1" dirty="0" smtClean="0">
                  <a:latin typeface="Cambria Math"/>
                </a:endParaRPr>
              </a:p>
              <a:p>
                <a:endParaRPr lang="en-US" sz="16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m:rPr>
                        <m:aln/>
                      </m:rPr>
                      <a:rPr lang="en-US" sz="3200" i="1">
                        <a:latin typeface="Cambria Math"/>
                      </a:rPr>
                      <m:t>≡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¬</m:t>
                        </m:r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endParaRPr lang="en-US" sz="3200" i="1" dirty="0" smtClean="0">
                  <a:latin typeface="Cambria Math"/>
                </a:endParaRPr>
              </a:p>
              <a:p>
                <a:endParaRPr lang="en-US" sz="16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3200" i="1">
                        <a:latin typeface="Cambria Math"/>
                      </a:rPr>
                      <m:t>≡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810000"/>
                <a:ext cx="8229600" cy="2514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56676" y="1143000"/>
                <a:ext cx="655872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600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1600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1600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1600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1600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1600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sz="1600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sz="1600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sz="1600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sz="1600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sz="1600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sz="1600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1600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sz="1600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sz="1600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 while </a:t>
                </a:r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&lt;N max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400" b="0" i="1" smtClean="0">
                            <a:latin typeface="Cambria Math"/>
                            <a:cs typeface="Courier New" pitchFamily="49" charset="0"/>
                          </a:rPr>
                        </m:ctrlPr>
                      </m:boxPr>
                      <m:e>
                        <m:r>
                          <m:rPr>
                            <m:nor/>
                          </m:rPr>
                          <a:rPr lang="en-US" sz="1400" smtClean="0"/>
                          <m:t>█</m:t>
                        </m:r>
                      </m:e>
                    </m:box>
                  </m:oMath>
                </a14:m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do</a:t>
                </a:r>
              </a:p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   i:= </a:t>
                </a:r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– 1;</a:t>
                </a:r>
              </a:p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   x:= rand[0..1];</a:t>
                </a:r>
              </a:p>
              <a:p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  y:= rand[0..1];</a:t>
                </a:r>
              </a:p>
              <a:p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  send a (x*</a:t>
                </a:r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x+y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*y);</a:t>
                </a:r>
              </a:p>
              <a:p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    send b (</a:t>
                </a:r>
                <a:r>
                  <a:rPr lang="en-US" sz="1600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 smtClean="0">
                    <a:latin typeface="Courier New" pitchFamily="49" charset="0"/>
                    <a:cs typeface="Courier New" pitchFamily="49" charset="0"/>
                  </a:rPr>
                  <a:t>&lt;N)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76" y="1143000"/>
                <a:ext cx="6558724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558" t="-673" b="-3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0023" y="1416983"/>
                <a:ext cx="2162772" cy="13234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while j max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400" b="0" i="1" smtClean="0">
                            <a:latin typeface="Cambria Math"/>
                            <a:cs typeface="Courier New" pitchFamily="49" charset="0"/>
                          </a:rPr>
                        </m:ctrlPr>
                      </m:boxPr>
                      <m:e>
                        <m:r>
                          <m:rPr>
                            <m:nor/>
                          </m:rPr>
                          <a:rPr lang="en-US" sz="1400" smtClean="0">
                            <a:solidFill>
                              <a:schemeClr val="tx1"/>
                            </a:solidFill>
                          </a:rPr>
                          <m:t>█</m:t>
                        </m:r>
                      </m:e>
                    </m:box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do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 j:= 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b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 z:= 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recv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a;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 if z&lt;1 then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   m:= m + 1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023" y="1416983"/>
                <a:ext cx="2162772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1408" t="-917" r="-845" b="-50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519783" y="1488342"/>
            <a:ext cx="5862121" cy="1444639"/>
            <a:chOff x="2519783" y="1488342"/>
            <a:chExt cx="5862121" cy="170369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562600" y="1488342"/>
              <a:ext cx="0" cy="1690048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Left Bracket 7"/>
            <p:cNvSpPr/>
            <p:nvPr/>
          </p:nvSpPr>
          <p:spPr>
            <a:xfrm>
              <a:off x="2519783" y="1501990"/>
              <a:ext cx="76200" cy="1690048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Left Bracket 8"/>
            <p:cNvSpPr/>
            <p:nvPr/>
          </p:nvSpPr>
          <p:spPr>
            <a:xfrm flipH="1">
              <a:off x="8305704" y="1501990"/>
              <a:ext cx="76200" cy="1690048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0" y="1828800"/>
                <a:ext cx="13744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/>
                        </a:rPr>
                        <m:t>𝑓</m:t>
                      </m:r>
                      <m:r>
                        <a:rPr lang="en-US" sz="4000" i="1" dirty="0" smtClean="0">
                          <a:latin typeface="Cambria Math"/>
                        </a:rPr>
                        <m:t>  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28800"/>
                <a:ext cx="1374479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8698" y="2895600"/>
                <a:ext cx="32729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/>
                        </a:rPr>
                        <m:t>𝑒</m:t>
                      </m:r>
                      <m:r>
                        <a:rPr lang="en-US" sz="4000" b="0" i="1" dirty="0" smtClean="0">
                          <a:latin typeface="Cambria Math"/>
                        </a:rPr>
                        <m:t>  =   </m:t>
                      </m:r>
                      <m:r>
                        <m:rPr>
                          <m:nor/>
                        </m:rPr>
                        <a:rPr lang="en-US" sz="4000" b="0" i="0" dirty="0" smtClean="0">
                          <a:latin typeface="Courier New" pitchFamily="49" charset="0"/>
                          <a:cs typeface="Courier New" pitchFamily="49" charset="0"/>
                        </a:rPr>
                        <m:t>i</m:t>
                      </m:r>
                      <m:r>
                        <a:rPr lang="en-US" sz="4000" b="0" i="1" dirty="0" smtClean="0">
                          <a:latin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4000" b="0" i="0" dirty="0" smtClean="0">
                          <a:latin typeface="Courier New" pitchFamily="49" charset="0"/>
                          <a:cs typeface="Courier New" pitchFamily="49" charset="0"/>
                        </a:rPr>
                        <m:t>N</m:t>
                      </m:r>
                    </m:oMath>
                  </m:oMathPara>
                </a14:m>
                <a:endParaRPr lang="en-US" sz="4000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98" y="2895600"/>
                <a:ext cx="3272947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57200" y="3657600"/>
            <a:ext cx="822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95800" y="5410200"/>
                <a:ext cx="4191000" cy="7854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</m:m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¬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;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max</m:t>
                          </m:r>
                          <m:r>
                            <a:rPr lang="en-US" sz="2200" b="0" i="1" smtClean="0">
                              <a:latin typeface="Cambria Math"/>
                              <a:cs typeface="Courier New" pitchFamily="49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¬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410200"/>
                <a:ext cx="4191000" cy="7854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86747" y="5410200"/>
                <a:ext cx="4700053" cy="7854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</m:m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  <a:cs typeface="Courier New" pitchFamily="49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≡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while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ourier New" pitchFamily="49" charset="0"/>
                              <a:cs typeface="Courier New" pitchFamily="49" charset="0"/>
                            </a:rPr>
                            <m:t>do</m:t>
                          </m:r>
                          <m:r>
                            <a:rPr lang="en-US" sz="2200" b="0" i="1" smtClean="0">
                              <a:latin typeface="Cambria Math"/>
                              <a:cs typeface="Courier New" pitchFamily="49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  <a:cs typeface="Courier New" pitchFamily="49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  <a:cs typeface="Courier New" pitchFamily="49" charset="0"/>
                            </a:rPr>
                            <m:t>;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¬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747" y="5410200"/>
                <a:ext cx="4700053" cy="7854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6200" y="37338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2D050"/>
                </a:solidFill>
                <a:latin typeface="Wingdings" pitchFamily="2" charset="2"/>
              </a:rPr>
              <a:t>ü</a:t>
            </a:r>
            <a:endParaRPr lang="en-US" sz="3200" dirty="0">
              <a:solidFill>
                <a:srgbClr val="92D050"/>
              </a:solidFill>
              <a:latin typeface="Wingdings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606506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2D050"/>
                </a:solidFill>
                <a:latin typeface="Wingdings" pitchFamily="2" charset="2"/>
              </a:rPr>
              <a:t>ü</a:t>
            </a:r>
            <a:endParaRPr lang="en-US" sz="3200" dirty="0">
              <a:solidFill>
                <a:srgbClr val="92D050"/>
              </a:solidFill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42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Conditions of Loop Parallelization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66602"/>
                <a:ext cx="8229600" cy="44196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3200" i="1">
                        <a:latin typeface="Cambria Math"/>
                      </a:rPr>
                      <m:t>≡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66602"/>
                <a:ext cx="8229600" cy="441960"/>
              </a:xfrm>
              <a:blipFill rotWithShape="1">
                <a:blip r:embed="rId2"/>
                <a:stretch>
                  <a:fillRect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33600" y="2942272"/>
                <a:ext cx="6629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max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do</a:t>
                </a:r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…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  <a:endParaRPr lang="en-US" sz="1200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do</a:t>
                </a:r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…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942272"/>
                <a:ext cx="6629400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35" t="-1394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36056" y="3247072"/>
                <a:ext cx="2466444" cy="14773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while j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do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 …</a:t>
                </a:r>
              </a:p>
              <a:p>
                <a:endParaRPr lang="en-US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while j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do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 …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056" y="3247072"/>
                <a:ext cx="2466444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2222" t="-1653" r="-988" b="-57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2296707" y="3251691"/>
            <a:ext cx="6390093" cy="572017"/>
            <a:chOff x="696507" y="2694740"/>
            <a:chExt cx="6390093" cy="1690049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073106" y="2783042"/>
              <a:ext cx="0" cy="1495244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Left Bracket 35"/>
            <p:cNvSpPr/>
            <p:nvPr/>
          </p:nvSpPr>
          <p:spPr>
            <a:xfrm>
              <a:off x="696507" y="2694741"/>
              <a:ext cx="76200" cy="1690048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Left Bracket 36"/>
            <p:cNvSpPr/>
            <p:nvPr/>
          </p:nvSpPr>
          <p:spPr>
            <a:xfrm flipH="1">
              <a:off x="7010400" y="2694740"/>
              <a:ext cx="76200" cy="1690049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96707" y="4117409"/>
            <a:ext cx="6390093" cy="572017"/>
            <a:chOff x="696507" y="2694740"/>
            <a:chExt cx="6390093" cy="1690049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073106" y="2783042"/>
              <a:ext cx="0" cy="1486153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Left Bracket 32"/>
            <p:cNvSpPr/>
            <p:nvPr/>
          </p:nvSpPr>
          <p:spPr>
            <a:xfrm>
              <a:off x="696507" y="2694741"/>
              <a:ext cx="76200" cy="1690048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Left Bracket 33"/>
            <p:cNvSpPr/>
            <p:nvPr/>
          </p:nvSpPr>
          <p:spPr>
            <a:xfrm flipH="1">
              <a:off x="7010400" y="2694740"/>
              <a:ext cx="76200" cy="1690049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" y="2296180"/>
                <a:ext cx="23789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;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96180"/>
                <a:ext cx="237898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6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Conditions of Loop Parallelization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66602"/>
                <a:ext cx="8229600" cy="44196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3200" i="1">
                        <a:latin typeface="Cambria Math"/>
                      </a:rPr>
                      <m:t>≡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66602"/>
                <a:ext cx="8229600" cy="441960"/>
              </a:xfrm>
              <a:blipFill rotWithShape="1">
                <a:blip r:embed="rId2"/>
                <a:stretch>
                  <a:fillRect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33600" y="2944881"/>
                <a:ext cx="6629400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owns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x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y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a</m:t>
                    </m:r>
                    <m:r>
                      <a:rPr lang="en-US" b="0" i="1" smtClean="0">
                        <a:latin typeface="Cambria Math"/>
                      </a:rPr>
                      <m:t>=[]∗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b</m:t>
                    </m:r>
                    <m:r>
                      <a:rPr lang="en-US" b="0" i="1" smtClean="0">
                        <a:latin typeface="Cambria Math"/>
                      </a:rPr>
                      <m:t>=[]∧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j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b="0" i="0" smtClean="0">
                        <a:latin typeface="Courier New" pitchFamily="49" charset="0"/>
                        <a:cs typeface="Courier New" pitchFamily="49" charset="0"/>
                      </a:rPr>
                      <m:t>N</m:t>
                    </m:r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};</a:t>
                </a: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max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do</a:t>
                </a:r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…</a:t>
                </a:r>
              </a:p>
              <a:p>
                <a:endParaRPr lang="en-US" sz="1200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while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&lt;N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do</a:t>
                </a:r>
                <a:endParaRPr lang="en-US" dirty="0" smtClean="0"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…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944881"/>
                <a:ext cx="6629400" cy="1661993"/>
              </a:xfrm>
              <a:prstGeom prst="rect">
                <a:avLst/>
              </a:prstGeom>
              <a:blipFill rotWithShape="1">
                <a:blip r:embed="rId3"/>
                <a:stretch>
                  <a:fillRect l="-735" t="-146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36056" y="3249681"/>
                <a:ext cx="2466444" cy="14157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while j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do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 …</a:t>
                </a:r>
              </a:p>
              <a:p>
                <a:endParaRPr lang="en-US" sz="12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while j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do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 …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056" y="3249681"/>
                <a:ext cx="2466444" cy="1415772"/>
              </a:xfrm>
              <a:prstGeom prst="rect">
                <a:avLst/>
              </a:prstGeom>
              <a:blipFill rotWithShape="1">
                <a:blip r:embed="rId4"/>
                <a:stretch>
                  <a:fillRect l="-2222" t="-1724" r="-988" b="-38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2296707" y="3254300"/>
            <a:ext cx="6390093" cy="601904"/>
            <a:chOff x="696507" y="2694740"/>
            <a:chExt cx="6390093" cy="177835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073106" y="2783042"/>
              <a:ext cx="0" cy="1690049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Left Bracket 35"/>
            <p:cNvSpPr/>
            <p:nvPr/>
          </p:nvSpPr>
          <p:spPr>
            <a:xfrm>
              <a:off x="696507" y="2694741"/>
              <a:ext cx="76200" cy="1690048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Left Bracket 36"/>
            <p:cNvSpPr/>
            <p:nvPr/>
          </p:nvSpPr>
          <p:spPr>
            <a:xfrm flipH="1">
              <a:off x="7010400" y="2694740"/>
              <a:ext cx="76200" cy="1690049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96707" y="4009326"/>
            <a:ext cx="6390093" cy="601904"/>
            <a:chOff x="696507" y="2694740"/>
            <a:chExt cx="6390093" cy="1778351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073106" y="2783042"/>
              <a:ext cx="0" cy="1690049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Left Bracket 32"/>
            <p:cNvSpPr/>
            <p:nvPr/>
          </p:nvSpPr>
          <p:spPr>
            <a:xfrm>
              <a:off x="696507" y="2694741"/>
              <a:ext cx="76200" cy="1690048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Left Bracket 33"/>
            <p:cNvSpPr/>
            <p:nvPr/>
          </p:nvSpPr>
          <p:spPr>
            <a:xfrm flipH="1">
              <a:off x="7010400" y="2694740"/>
              <a:ext cx="76200" cy="1690049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" y="2296180"/>
                <a:ext cx="23789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;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96180"/>
                <a:ext cx="237898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14600" y="5334000"/>
                <a:ext cx="6172200" cy="85177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…</m:t>
                                </m:r>
                              </m:e>
                              <m:e/>
                            </m:mr>
                          </m:m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); 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 ≡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 || 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334000"/>
                <a:ext cx="6172200" cy="8517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38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Conditions of Loop Parallelization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66602"/>
                <a:ext cx="8229600" cy="44196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3200" i="1">
                        <a:latin typeface="Cambria Math"/>
                      </a:rPr>
                      <m:t>≡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66602"/>
                <a:ext cx="8229600" cy="441960"/>
              </a:xfrm>
              <a:blipFill rotWithShape="1">
                <a:blip r:embed="rId2"/>
                <a:stretch>
                  <a:fillRect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" y="2296180"/>
                <a:ext cx="23789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;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96180"/>
                <a:ext cx="237898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123536" y="2948977"/>
            <a:ext cx="6629400" cy="1505129"/>
            <a:chOff x="1600200" y="4819471"/>
            <a:chExt cx="6629400" cy="1505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600200" y="4819471"/>
                  <a:ext cx="6629400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{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owns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i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j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x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y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z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m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a</m:t>
                      </m:r>
                      <m:r>
                        <a:rPr lang="en-US" b="0" i="1" smtClean="0">
                          <a:latin typeface="Cambria Math"/>
                        </a:rPr>
                        <m:t>=[]∗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b</m:t>
                      </m:r>
                      <m:r>
                        <a:rPr lang="en-US" b="0" i="1" smtClean="0">
                          <a:latin typeface="Cambria Math"/>
                        </a:rPr>
                        <m:t>=[]∧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j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i</m:t>
                      </m:r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N</m:t>
                      </m:r>
                    </m:oMath>
                  </a14:m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};</a:t>
                  </a:r>
                </a:p>
                <a:p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 while </a:t>
                  </a:r>
                  <a:r>
                    <a:rPr lang="en-US" dirty="0" err="1" smtClean="0">
                      <a:latin typeface="Courier New" pitchFamily="49" charset="0"/>
                      <a:cs typeface="Courier New" pitchFamily="49" charset="0"/>
                    </a:rPr>
                    <a:t>i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&lt;N </a:t>
                  </a:r>
                  <a:r>
                    <a:rPr lang="en-US" dirty="0" err="1" smtClean="0">
                      <a:latin typeface="Courier New" pitchFamily="49" charset="0"/>
                      <a:cs typeface="Courier New" pitchFamily="49" charset="0"/>
                    </a:rPr>
                    <a:t>max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:r>
                    <a:rPr lang="en-US" dirty="0" err="1" smtClean="0">
                      <a:latin typeface="Courier New" pitchFamily="49" charset="0"/>
                      <a:cs typeface="Courier New" pitchFamily="49" charset="0"/>
                    </a:rPr>
                    <a:t>do</a:t>
                  </a:r>
                  <a:endParaRPr lang="en-US" dirty="0" smtClean="0">
                    <a:latin typeface="Courier New" pitchFamily="49" charset="0"/>
                    <a:cs typeface="Courier New" pitchFamily="49" charset="0"/>
                  </a:endParaRPr>
                </a:p>
                <a:p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   …</a:t>
                  </a:r>
                  <a:endParaRPr lang="en-US" sz="1200" dirty="0" smtClean="0">
                    <a:latin typeface="Courier New" pitchFamily="49" charset="0"/>
                    <a:cs typeface="Courier New" pitchFamily="49" charset="0"/>
                  </a:endParaRPr>
                </a:p>
                <a:p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 while </a:t>
                  </a:r>
                  <a:r>
                    <a:rPr lang="en-US" dirty="0" err="1" smtClean="0">
                      <a:latin typeface="Courier New" pitchFamily="49" charset="0"/>
                      <a:cs typeface="Courier New" pitchFamily="49" charset="0"/>
                    </a:rPr>
                    <a:t>i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&lt;N max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:r>
                    <a:rPr lang="en-US" dirty="0" err="1" smtClean="0">
                      <a:latin typeface="Courier New" pitchFamily="49" charset="0"/>
                      <a:cs typeface="Courier New" pitchFamily="49" charset="0"/>
                    </a:rPr>
                    <a:t>do</a:t>
                  </a:r>
                  <a:endParaRPr lang="en-US" dirty="0" smtClean="0">
                    <a:latin typeface="Courier New" pitchFamily="49" charset="0"/>
                    <a:cs typeface="Courier New" pitchFamily="49" charset="0"/>
                  </a:endParaRPr>
                </a:p>
                <a:p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   …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819471"/>
                  <a:ext cx="6629400" cy="14773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35" t="-1653" b="-57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202656" y="5124271"/>
                  <a:ext cx="2466444" cy="12003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  <a:latin typeface="Courier New" pitchFamily="49" charset="0"/>
                      <a:cs typeface="Courier New" pitchFamily="49" charset="0"/>
                    </a:rPr>
                    <a:t>while j max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  <a:latin typeface="Courier New" pitchFamily="49" charset="0"/>
                      <a:cs typeface="Courier New" pitchFamily="49" charset="0"/>
                    </a:rPr>
                    <a:t> do</a:t>
                  </a:r>
                </a:p>
                <a:p>
                  <a:r>
                    <a:rPr lang="en-US" dirty="0" smtClean="0">
                      <a:solidFill>
                        <a:schemeClr val="tx1"/>
                      </a:solidFill>
                      <a:latin typeface="Courier New" pitchFamily="49" charset="0"/>
                      <a:cs typeface="Courier New" pitchFamily="49" charset="0"/>
                    </a:rPr>
                    <a:t>  …</a:t>
                  </a:r>
                  <a:endParaRPr lang="en-US" sz="1200" dirty="0" smtClean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endParaRPr>
                </a:p>
                <a:p>
                  <a:r>
                    <a:rPr lang="en-US" dirty="0" smtClean="0">
                      <a:solidFill>
                        <a:schemeClr val="tx1"/>
                      </a:solidFill>
                      <a:latin typeface="Courier New" pitchFamily="49" charset="0"/>
                      <a:cs typeface="Courier New" pitchFamily="49" charset="0"/>
                    </a:rPr>
                    <a:t>while j max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  <a:latin typeface="Courier New" pitchFamily="49" charset="0"/>
                      <a:cs typeface="Courier New" pitchFamily="49" charset="0"/>
                    </a:rPr>
                    <a:t> do</a:t>
                  </a:r>
                </a:p>
                <a:p>
                  <a:r>
                    <a:rPr lang="en-US" dirty="0" smtClean="0">
                      <a:solidFill>
                        <a:schemeClr val="tx1"/>
                      </a:solidFill>
                      <a:latin typeface="Courier New" pitchFamily="49" charset="0"/>
                      <a:cs typeface="Courier New" pitchFamily="49" charset="0"/>
                    </a:rPr>
                    <a:t>  …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56" y="5124271"/>
                  <a:ext cx="2466444" cy="12003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975" t="-2030" r="-1235" b="-710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/>
            <p:nvPr/>
          </p:nvGrpSpPr>
          <p:grpSpPr>
            <a:xfrm>
              <a:off x="1763307" y="5128889"/>
              <a:ext cx="6390093" cy="1167909"/>
              <a:chOff x="696507" y="2694740"/>
              <a:chExt cx="6390093" cy="177835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073106" y="2783042"/>
                <a:ext cx="0" cy="1690049"/>
              </a:xfrm>
              <a:prstGeom prst="line">
                <a:avLst/>
              </a:prstGeom>
              <a:ln w="762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Left Bracket 22"/>
              <p:cNvSpPr/>
              <p:nvPr/>
            </p:nvSpPr>
            <p:spPr>
              <a:xfrm>
                <a:off x="696507" y="2694741"/>
                <a:ext cx="76200" cy="1690048"/>
              </a:xfrm>
              <a:prstGeom prst="leftBracke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Left Bracket 23"/>
              <p:cNvSpPr/>
              <p:nvPr/>
            </p:nvSpPr>
            <p:spPr>
              <a:xfrm flipH="1">
                <a:off x="7010400" y="2694740"/>
                <a:ext cx="76200" cy="1690049"/>
              </a:xfrm>
              <a:prstGeom prst="leftBracke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971800" y="4800600"/>
                <a:ext cx="5714999" cy="133979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eqArr>
                            <m:eqArrPr>
                              <m:ctrlPr>
                                <a:rPr lang="en-US" sz="2400">
                                  <a:latin typeface="Cambria Math"/>
                                  <a:cs typeface="Courier New" pitchFamily="49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ourier New" pitchFamily="49" charset="0"/>
                                  <a:cs typeface="Courier New" pitchFamily="49" charset="0"/>
                                </a:rPr>
                                <m:t>while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ourier New" pitchFamily="49" charset="0"/>
                                  <a:cs typeface="Courier New" pitchFamily="49" charset="0"/>
                                </a:rPr>
                                <m:t>max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cs typeface="Courier New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Courier New" pitchFamily="49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ourier New" pitchFamily="49" charset="0"/>
                                  <a:cs typeface="Courier New" pitchFamily="49" charset="0"/>
                                </a:rPr>
                                <m:t>do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;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ourier New" pitchFamily="49" charset="0"/>
                                  <a:cs typeface="Courier New" pitchFamily="49" charset="0"/>
                                </a:rPr>
                                <m:t>while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ourier New" pitchFamily="49" charset="0"/>
                                  <a:cs typeface="Courier New" pitchFamily="49" charset="0"/>
                                </a:rPr>
                                <m:t>max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itchFamily="49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ourier New" pitchFamily="49" charset="0"/>
                                  <a:cs typeface="Courier New" pitchFamily="49" charset="0"/>
                                </a:rPr>
                                <m:t>do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≡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ourier New" pitchFamily="49" charset="0"/>
                                  <a:cs typeface="Courier New" pitchFamily="49" charset="0"/>
                                </a:rPr>
                                <m:t>while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ourier New" pitchFamily="49" charset="0"/>
                                  <a:cs typeface="Courier New" pitchFamily="49" charset="0"/>
                                </a:rPr>
                                <m:t>max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cs typeface="Courier New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Courier New" pitchFamily="49" charset="0"/>
                                    </a:rPr>
                                    <m:t> 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)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ourier New" pitchFamily="49" charset="0"/>
                                  <a:cs typeface="Courier New" pitchFamily="49" charset="0"/>
                                </a:rPr>
                                <m:t>do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800600"/>
                <a:ext cx="5714999" cy="13397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22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Conditions of Loop Parallelization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66602"/>
                <a:ext cx="8229600" cy="44196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3200" i="1">
                        <a:latin typeface="Cambria Math"/>
                      </a:rPr>
                      <m:t>≡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66602"/>
                <a:ext cx="8229600" cy="441960"/>
              </a:xfrm>
              <a:blipFill rotWithShape="1">
                <a:blip r:embed="rId2"/>
                <a:stretch>
                  <a:fillRect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" y="2296180"/>
                <a:ext cx="23789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;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96180"/>
                <a:ext cx="237898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140789" y="2937294"/>
            <a:ext cx="6629400" cy="931653"/>
            <a:chOff x="533400" y="2057400"/>
            <a:chExt cx="6629400" cy="931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33400" y="2057400"/>
                  <a:ext cx="6629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{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owns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i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j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x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y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z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m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a</m:t>
                      </m:r>
                      <m:r>
                        <a:rPr lang="en-US" b="0" i="1" smtClean="0">
                          <a:latin typeface="Cambria Math"/>
                        </a:rPr>
                        <m:t>=[]∗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b</m:t>
                      </m:r>
                      <m:r>
                        <a:rPr lang="en-US" b="0" i="1" smtClean="0">
                          <a:latin typeface="Cambria Math"/>
                        </a:rPr>
                        <m:t>=[]∧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j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i</m:t>
                      </m:r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ourier New" pitchFamily="49" charset="0"/>
                          <a:cs typeface="Courier New" pitchFamily="49" charset="0"/>
                        </a:rPr>
                        <m:t>N</m:t>
                      </m:r>
                    </m:oMath>
                  </a14:m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};</a:t>
                  </a:r>
                </a:p>
                <a:p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 while </a:t>
                  </a:r>
                  <a:r>
                    <a:rPr lang="en-US" dirty="0" err="1" smtClean="0">
                      <a:latin typeface="Courier New" pitchFamily="49" charset="0"/>
                      <a:cs typeface="Courier New" pitchFamily="49" charset="0"/>
                    </a:rPr>
                    <a:t>i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&lt;N </a:t>
                  </a:r>
                  <a:r>
                    <a:rPr lang="en-US" dirty="0" err="1" smtClean="0">
                      <a:latin typeface="Courier New" pitchFamily="49" charset="0"/>
                      <a:cs typeface="Courier New" pitchFamily="49" charset="0"/>
                    </a:rPr>
                    <a:t>max</a:t>
                  </a:r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</a:t>
                  </a:r>
                  <a:r>
                    <a:rPr lang="en-US" dirty="0" err="1" smtClean="0">
                      <a:latin typeface="Courier New" pitchFamily="49" charset="0"/>
                      <a:cs typeface="Courier New" pitchFamily="49" charset="0"/>
                    </a:rPr>
                    <a:t>do</a:t>
                  </a:r>
                  <a:endParaRPr lang="en-US" dirty="0" smtClean="0">
                    <a:latin typeface="Courier New" pitchFamily="49" charset="0"/>
                    <a:cs typeface="Courier New" pitchFamily="49" charset="0"/>
                  </a:endParaRPr>
                </a:p>
                <a:p>
                  <a:r>
                    <a:rPr lang="en-US" dirty="0" smtClean="0">
                      <a:latin typeface="Courier New" pitchFamily="49" charset="0"/>
                      <a:cs typeface="Courier New" pitchFamily="49" charset="0"/>
                    </a:rPr>
                    <a:t>    …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2057400"/>
                  <a:ext cx="6629400" cy="9233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35" t="-2649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35856" y="2342722"/>
                  <a:ext cx="2950744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  <a:latin typeface="Courier New" pitchFamily="49" charset="0"/>
                      <a:cs typeface="Courier New" pitchFamily="49" charset="0"/>
                    </a:rPr>
                    <a:t>while j max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  <a:latin typeface="Courier New" pitchFamily="49" charset="0"/>
                      <a:cs typeface="Courier New" pitchFamily="49" charset="0"/>
                    </a:rPr>
                    <a:t> do</a:t>
                  </a:r>
                </a:p>
                <a:p>
                  <a:r>
                    <a:rPr lang="en-US" dirty="0" smtClean="0">
                      <a:solidFill>
                        <a:schemeClr val="tx1"/>
                      </a:solidFill>
                      <a:latin typeface="Courier New" pitchFamily="49" charset="0"/>
                      <a:cs typeface="Courier New" pitchFamily="49" charset="0"/>
                    </a:rPr>
                    <a:t>  …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5856" y="2342722"/>
                  <a:ext cx="2950744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53" t="-3774" r="-826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696507" y="2366819"/>
              <a:ext cx="6390093" cy="601904"/>
              <a:chOff x="696507" y="2694740"/>
              <a:chExt cx="6390093" cy="1778351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073106" y="2783042"/>
                <a:ext cx="0" cy="1690049"/>
              </a:xfrm>
              <a:prstGeom prst="line">
                <a:avLst/>
              </a:prstGeom>
              <a:ln w="762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Left Bracket 24"/>
              <p:cNvSpPr/>
              <p:nvPr/>
            </p:nvSpPr>
            <p:spPr>
              <a:xfrm>
                <a:off x="696507" y="2694741"/>
                <a:ext cx="76200" cy="1690048"/>
              </a:xfrm>
              <a:prstGeom prst="leftBracke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Left Bracket 25"/>
              <p:cNvSpPr/>
              <p:nvPr/>
            </p:nvSpPr>
            <p:spPr>
              <a:xfrm flipH="1">
                <a:off x="7010400" y="2694740"/>
                <a:ext cx="76200" cy="1690049"/>
              </a:xfrm>
              <a:prstGeom prst="leftBracke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17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Conditions of Loop Parallelization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66602"/>
                <a:ext cx="8229600" cy="44196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3200" i="1">
                        <a:latin typeface="Cambria Math"/>
                      </a:rPr>
                      <m:t>≡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66602"/>
                <a:ext cx="8229600" cy="441960"/>
              </a:xfrm>
              <a:blipFill rotWithShape="1">
                <a:blip r:embed="rId2"/>
                <a:stretch>
                  <a:fillRect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16256" y="2296180"/>
                <a:ext cx="40730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;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56" y="2296180"/>
                <a:ext cx="407303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6200" y="1135559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2D050"/>
                </a:solidFill>
                <a:latin typeface="Wingdings" pitchFamily="2" charset="2"/>
              </a:rPr>
              <a:t>ü</a:t>
            </a:r>
            <a:endParaRPr lang="en-US" sz="3200" dirty="0">
              <a:solidFill>
                <a:srgbClr val="92D050"/>
              </a:solidFill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46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Rule: Parallelization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7200" y="1371600"/>
                <a:ext cx="7467600" cy="27553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⇓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=∅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⊢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owns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sends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∪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writes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FV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=∅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FV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)∩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writes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)=∅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𝑇𝑟𝑢𝑒</m:t>
                          </m:r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); 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 ≡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 || 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7467600" cy="27553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Rule: Parallelization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59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924800" y="1429603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4419600"/>
                <a:ext cx="7315200" cy="153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⇓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 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dirty="0" smtClean="0"/>
                  <a:t> silently terminates</a:t>
                </a:r>
              </a:p>
              <a:p>
                <a:endParaRPr lang="en-US" sz="1200" i="1" dirty="0"/>
              </a:p>
              <a:p>
                <a:r>
                  <a:rPr lang="en-US" i="1" dirty="0" smtClean="0">
                    <a:solidFill>
                      <a:schemeClr val="tx2"/>
                    </a:solidFill>
                  </a:rPr>
                  <a:t>	</a:t>
                </a:r>
                <a:r>
                  <a:rPr lang="en-US" sz="3200" i="1" dirty="0" smtClean="0">
                    <a:solidFill>
                      <a:schemeClr val="tx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groupChr>
                      <m:groupChrPr>
                        <m:chr m:val="⇒"/>
                        <m:vertJc m:val="bot"/>
                        <m:ctrlPr>
                          <a:rPr lang="en-US" sz="32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groupChrPr>
                      <m:e>
                        <m:acc>
                          <m:accPr>
                            <m:chr m:val="⃗"/>
                            <m:ctrlPr>
                              <a:rPr lang="en-US" sz="32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</m:groupChr>
                    <m:sSubSup>
                      <m:sSubSup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200" i="1" dirty="0" smtClean="0">
                    <a:solidFill>
                      <a:schemeClr val="tx2"/>
                    </a:solidFill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rPr>
                      <m:t>skip</m:t>
                    </m:r>
                  </m:oMath>
                </a14:m>
                <a:endParaRPr lang="en-US" sz="3200" i="1" dirty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7315200" cy="1532535"/>
              </a:xfrm>
              <a:prstGeom prst="rect">
                <a:avLst/>
              </a:prstGeom>
              <a:blipFill rotWithShape="1">
                <a:blip r:embed="rId2"/>
                <a:stretch>
                  <a:fillRect t="-5179" b="-7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7200" y="1371600"/>
                <a:ext cx="7467600" cy="27553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⇓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=∅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⊢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owns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sends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∪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writes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FV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=∅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FV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)∩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writes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)=∅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𝑇𝑟𝑢𝑒</m:t>
                          </m:r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); 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 ≡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 || 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7467600" cy="27553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8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Loop Parallelization</a:t>
            </a:r>
          </a:p>
          <a:p>
            <a:pPr lvl="1"/>
            <a:r>
              <a:rPr lang="en-US" dirty="0" smtClean="0"/>
              <a:t>What kinds of loop parallelizing optimizations are we interested in?</a:t>
            </a:r>
          </a:p>
          <a:p>
            <a:endParaRPr lang="en-US" sz="1400" dirty="0"/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A program-rewriting framework, each rule proven sound</a:t>
            </a:r>
          </a:p>
          <a:p>
            <a:endParaRPr lang="en-US" sz="1400" dirty="0"/>
          </a:p>
          <a:p>
            <a:r>
              <a:rPr lang="en-US" dirty="0" smtClean="0"/>
              <a:t>Demonstration:  A Sound Application of DSWP</a:t>
            </a:r>
          </a:p>
          <a:p>
            <a:endParaRPr lang="en-US" sz="1400" dirty="0"/>
          </a:p>
          <a:p>
            <a:r>
              <a:rPr lang="en-US" dirty="0" smtClean="0"/>
              <a:t>Parallelization &amp; Eventual Simulation</a:t>
            </a:r>
          </a:p>
          <a:p>
            <a:endParaRPr lang="en-US" sz="1400" dirty="0"/>
          </a:p>
          <a:p>
            <a:r>
              <a:rPr lang="en-US" dirty="0" smtClean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Rule: Parallelization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60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924800" y="18288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4419600"/>
                <a:ext cx="822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dirty="0" smtClean="0"/>
                  <a:t> </a:t>
                </a:r>
                <a:r>
                  <a:rPr lang="en-US" sz="3200" dirty="0" smtClean="0"/>
                  <a:t>and</a:t>
                </a:r>
                <a:r>
                  <a:rPr lang="en-US" sz="320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 do not receive from the same channels</a:t>
                </a:r>
                <a:endParaRPr lang="en-US" sz="3200" i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82296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3542" r="-15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7200" y="1371600"/>
                <a:ext cx="7467600" cy="27553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⇓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=∅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⊢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owns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sends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∪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writes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FV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=∅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FV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)∩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writes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)=∅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𝑇𝑟𝑢𝑒</m:t>
                          </m:r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); 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 ≡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 || 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7467600" cy="27553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1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Rule: Parallelization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61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924800" y="22860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4419600"/>
                <a:ext cx="8229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i="1" dirty="0" smtClean="0"/>
                  <a:t> </a:t>
                </a:r>
                <a:r>
                  <a:rPr lang="en-US" sz="3200" dirty="0" smtClean="0"/>
                  <a:t>and</a:t>
                </a:r>
                <a:r>
                  <a:rPr lang="en-US" sz="320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 smtClean="0"/>
                  <a:t> only communicate over unobservable channels</a:t>
                </a:r>
                <a:endParaRPr lang="en-US" sz="3200" i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82296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852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" y="1371600"/>
                <a:ext cx="7467600" cy="27553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⇓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=∅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⊢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owns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sends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∪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writes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FV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=∅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FV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)∩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writes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)=∅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𝑇𝑟𝑢𝑒</m:t>
                          </m:r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); 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 ≡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 || 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7467600" cy="27553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2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Rule: Parallelization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" y="1371600"/>
                <a:ext cx="7467600" cy="27553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⇓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=∅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⊢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owns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sends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∪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writes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FV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=∅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FV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)∩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writes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)=∅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𝑇𝑟𝑢𝑒</m:t>
                          </m:r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); 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 ≡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 || 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7467600" cy="27553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/>
          <p:cNvSpPr/>
          <p:nvPr/>
        </p:nvSpPr>
        <p:spPr>
          <a:xfrm>
            <a:off x="7924800" y="27432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4419600"/>
                <a:ext cx="8229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/>
                  <a:t> do not write to variables that are accessed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sz="3200" i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822960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852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8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Rule: Parallelization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" y="1371600"/>
                <a:ext cx="7467600" cy="27553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⇓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=∅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⊢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owns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sends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∪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recvs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writes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FV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=∅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FV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)∩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writes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)=∅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𝑇𝑟𝑢𝑒</m:t>
                          </m:r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); 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 ≡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 || 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7467600" cy="27553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/>
          <p:cNvSpPr/>
          <p:nvPr/>
        </p:nvSpPr>
        <p:spPr>
          <a:xfrm>
            <a:off x="7924800" y="3200400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4419600"/>
                <a:ext cx="8229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/>
                  <a:t> do not access variables that are modified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sz="3200" i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822960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852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4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Parallelization &amp;</a:t>
            </a:r>
            <a:br>
              <a:rPr lang="en-US" dirty="0" smtClean="0"/>
            </a:br>
            <a:r>
              <a:rPr lang="en-US" dirty="0" smtClean="0"/>
              <a:t>Eventual Simulation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Certifiably Sound Parallelizing </a:t>
            </a:r>
            <a:r>
              <a:rPr lang="en-US" i="1" dirty="0" smtClean="0"/>
              <a:t>Transformations</a:t>
            </a:r>
          </a:p>
          <a:p>
            <a:r>
              <a:rPr lang="en-US" dirty="0" smtClean="0"/>
              <a:t>to appear in Certified Proofs and Programs (CPP)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 of Parallelization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sequential program: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sz="2700" dirty="0" smtClean="0">
                    <a:latin typeface="Courier New" pitchFamily="49" charset="0"/>
                    <a:cs typeface="Courier New" pitchFamily="49" charset="0"/>
                  </a:rPr>
                  <a:t>x</a:t>
                </a:r>
                <a:r>
                  <a:rPr lang="en-US" sz="2700" dirty="0">
                    <a:latin typeface="Courier New" pitchFamily="49" charset="0"/>
                    <a:cs typeface="Courier New" pitchFamily="49" charset="0"/>
                  </a:rPr>
                  <a:t>:= either 1 or 2; print 0; print x</a:t>
                </a:r>
              </a:p>
              <a:p>
                <a:endParaRPr lang="en-US" dirty="0"/>
              </a:p>
              <a:p>
                <a:r>
                  <a:rPr lang="en-US" dirty="0" smtClean="0"/>
                  <a:t>A possible parallelization: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sz="2700" b="1" dirty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sz="2700" dirty="0">
                    <a:latin typeface="Courier New" pitchFamily="49" charset="0"/>
                    <a:cs typeface="Courier New" pitchFamily="49" charset="0"/>
                  </a:rPr>
                  <a:t>x:= either 1 or 2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  <a:cs typeface="Courier New" pitchFamily="49" charset="0"/>
                      </a:rPr>
                      <m:t>||</m:t>
                    </m:r>
                  </m:oMath>
                </a14:m>
                <a:r>
                  <a:rPr lang="en-US" sz="27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2700" dirty="0">
                    <a:latin typeface="Courier New" pitchFamily="49" charset="0"/>
                    <a:cs typeface="Courier New" pitchFamily="49" charset="0"/>
                  </a:rPr>
                  <a:t>print 0</a:t>
                </a:r>
                <a:r>
                  <a:rPr lang="en-US" sz="2700" b="1" dirty="0">
                    <a:latin typeface="Courier New" pitchFamily="49" charset="0"/>
                    <a:cs typeface="Courier New" pitchFamily="49" charset="0"/>
                  </a:rPr>
                  <a:t>)</a:t>
                </a:r>
                <a:r>
                  <a:rPr lang="en-US" sz="2700" dirty="0">
                    <a:latin typeface="Courier New" pitchFamily="49" charset="0"/>
                    <a:cs typeface="Courier New" pitchFamily="49" charset="0"/>
                  </a:rPr>
                  <a:t>; print </a:t>
                </a:r>
                <a:r>
                  <a:rPr lang="en-US" sz="2700" dirty="0" smtClean="0">
                    <a:latin typeface="Courier New" pitchFamily="49" charset="0"/>
                    <a:cs typeface="Courier New" pitchFamily="49" charset="0"/>
                  </a:rPr>
                  <a:t>x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Intuitively correct, but…</a:t>
                </a:r>
                <a:endParaRPr lang="en-US" sz="2700" dirty="0" smtClean="0">
                  <a:latin typeface="Courier New" pitchFamily="49" charset="0"/>
                  <a:cs typeface="Courier New" pitchFamily="49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 t="-1111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6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 of Parallelization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66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49240"/>
            <a:ext cx="8229600" cy="1127760"/>
          </a:xfrm>
        </p:spPr>
        <p:txBody>
          <a:bodyPr>
            <a:normAutofit/>
          </a:bodyPr>
          <a:lstStyle/>
          <a:p>
            <a:r>
              <a:rPr lang="en-US" dirty="0" smtClean="0"/>
              <a:t>The sequential program </a:t>
            </a:r>
            <a:r>
              <a:rPr lang="en-US" dirty="0" smtClean="0">
                <a:solidFill>
                  <a:srgbClr val="FF0000"/>
                </a:solidFill>
              </a:rPr>
              <a:t>does not simulate</a:t>
            </a:r>
            <a:r>
              <a:rPr lang="en-US" dirty="0" smtClean="0"/>
              <a:t> the parallelized program.</a:t>
            </a:r>
          </a:p>
        </p:txBody>
      </p:sp>
      <p:pic>
        <p:nvPicPr>
          <p:cNvPr id="1027" name="Picture 3" descr="C:\Users\cj\Documents\YR-CONCUR Travel 13\Figs\figs-0009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45" y="1327150"/>
            <a:ext cx="3486150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j\Documents\YR-CONCUR Travel 13\Figs\figs-0008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27150"/>
            <a:ext cx="2139950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5568" y="4935519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4313" y="4960119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Simulation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4582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Intuition</a:t>
                </a:r>
              </a:p>
              <a:p>
                <a:pPr lvl="1"/>
                <a:r>
                  <a:rPr lang="en-US" dirty="0" smtClean="0"/>
                  <a:t>they can </a:t>
                </a:r>
                <a:r>
                  <a:rPr lang="en-US" i="1" dirty="0" smtClean="0"/>
                  <a:t>eventually</a:t>
                </a:r>
                <a:r>
                  <a:rPr lang="en-US" dirty="0" smtClean="0"/>
                  <a:t> (and silently)</a:t>
                </a:r>
              </a:p>
              <a:p>
                <a:pPr marL="519113" lvl="1" indent="0">
                  <a:buNone/>
                </a:pPr>
                <a:r>
                  <a:rPr lang="en-US" dirty="0" smtClean="0"/>
                  <a:t>converge to similar states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is an </a:t>
                </a:r>
                <a:r>
                  <a:rPr lang="en-US" i="1" dirty="0" smtClean="0"/>
                  <a:t>eventual simulation</a:t>
                </a:r>
                <a:r>
                  <a:rPr lang="en-US" dirty="0" smtClean="0"/>
                  <a:t> if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/>
                          </a:rPr>
                        </m:ctrlPr>
                      </m:groupChr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</m:groupCh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/>
                          </a:rPr>
                        </m:ctrlPr>
                      </m:groupChr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</m:groupCh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eventually simulates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if there exists a weak simulation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, whose inverse is an eventual simulation,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parallel program eventually simulates the sequential program.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458200" cy="5105400"/>
              </a:xfrm>
              <a:blipFill rotWithShape="1">
                <a:blip r:embed="rId2"/>
                <a:stretch>
                  <a:fillRect l="-432" t="-1671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 descr="C:\Users\cj\Documents\YR-CONCUR Travel 13\Figs\figs-00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11" y="1273173"/>
            <a:ext cx="1575238" cy="143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cj\Documents\YR-CONCUR Travel 13\Figs\figs-00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73174"/>
            <a:ext cx="966949" cy="143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Similarity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68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implied by weak bisimulation</a:t>
            </a:r>
          </a:p>
          <a:p>
            <a:pPr lvl="1"/>
            <a:r>
              <a:rPr lang="en-US" dirty="0" smtClean="0"/>
              <a:t>and is strictly weaker than coupled-simulation</a:t>
            </a:r>
            <a:r>
              <a:rPr lang="en-US" baseline="30000" dirty="0" smtClean="0"/>
              <a:t>[1]</a:t>
            </a:r>
          </a:p>
          <a:p>
            <a:r>
              <a:rPr lang="en-US" dirty="0" smtClean="0"/>
              <a:t>compositional</a:t>
            </a:r>
          </a:p>
          <a:p>
            <a:r>
              <a:rPr lang="en-US" dirty="0" smtClean="0"/>
              <a:t>reflexive and transitive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but not symmetric</a:t>
            </a:r>
          </a:p>
          <a:p>
            <a:pPr lvl="1"/>
            <a:r>
              <a:rPr lang="en-US" dirty="0"/>
              <a:t>this is inconvenient for a rewriting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requiring an eventual simulation in </a:t>
            </a:r>
            <a:r>
              <a:rPr lang="en-US" i="1" dirty="0" smtClean="0"/>
              <a:t>both directions</a:t>
            </a:r>
            <a:r>
              <a:rPr lang="en-US" dirty="0" smtClean="0"/>
              <a:t> is not transitive for divergent LTSs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87906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[1]</a:t>
            </a:r>
            <a:r>
              <a:rPr lang="en-US" dirty="0" smtClean="0"/>
              <a:t> J</a:t>
            </a:r>
            <a:r>
              <a:rPr lang="en-US" dirty="0"/>
              <a:t>. Sparrow and P. </a:t>
            </a:r>
            <a:r>
              <a:rPr lang="en-US" dirty="0" err="1"/>
              <a:t>Sj</a:t>
            </a:r>
            <a:r>
              <a:rPr lang="en-US" dirty="0" err="1">
                <a:latin typeface="Cambria Math"/>
                <a:ea typeface="Cambria Math"/>
              </a:rPr>
              <a:t>ö</a:t>
            </a:r>
            <a:r>
              <a:rPr lang="en-US" dirty="0" err="1"/>
              <a:t>din</a:t>
            </a:r>
            <a:r>
              <a:rPr lang="en-US" dirty="0"/>
              <a:t>. The Complete </a:t>
            </a:r>
            <a:r>
              <a:rPr lang="en-US" dirty="0" err="1"/>
              <a:t>Axiomatization</a:t>
            </a:r>
            <a:r>
              <a:rPr lang="en-US" dirty="0"/>
              <a:t> of CS-Congruence, STACS’94</a:t>
            </a:r>
          </a:p>
        </p:txBody>
      </p:sp>
    </p:spTree>
    <p:extLst>
      <p:ext uri="{BB962C8B-B14F-4D97-AF65-F5344CB8AC3E}">
        <p14:creationId xmlns:p14="http://schemas.microsoft.com/office/powerpoint/2010/main" val="38877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Contrasimilarity</a:t>
            </a:r>
            <a:r>
              <a:rPr lang="en-US" baseline="30000" dirty="0" smtClean="0"/>
              <a:t>[2,3]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69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3434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/>
                  <a:t>a </a:t>
                </a:r>
                <a:r>
                  <a:rPr lang="en-US" i="1" dirty="0" err="1"/>
                  <a:t>contrasimulation</a:t>
                </a:r>
                <a:r>
                  <a:rPr lang="en-US" dirty="0"/>
                  <a:t> </a:t>
                </a:r>
                <a:r>
                  <a:rPr lang="en-US" dirty="0"/>
                  <a:t>if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/>
                          </a:rPr>
                        </m:ctrlPr>
                      </m:groupChr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</m:groupCh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/>
                          </a:rPr>
                        </m:ctrlPr>
                      </m:groupChr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</m:groupCh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en-US" dirty="0"/>
              </a:p>
              <a:p>
                <a:endParaRPr lang="en-US" sz="5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contrasimilar</a:t>
                </a:r>
                <a:r>
                  <a:rPr lang="en-US" dirty="0"/>
                  <a:t> if </a:t>
                </a:r>
                <a:r>
                  <a:rPr lang="en-US" dirty="0"/>
                  <a:t>there exists a </a:t>
                </a:r>
                <a:r>
                  <a:rPr lang="en-US" dirty="0" err="1"/>
                  <a:t>contrasimulation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endParaRPr lang="en-US" sz="500" dirty="0"/>
              </a:p>
              <a:p>
                <a:r>
                  <a:rPr lang="en-US" dirty="0" smtClean="0"/>
                  <a:t>Eventual similarity implies </a:t>
                </a:r>
                <a:r>
                  <a:rPr lang="en-US" dirty="0" err="1" smtClean="0"/>
                  <a:t>contrasimilarity</a:t>
                </a:r>
                <a:endParaRPr lang="en-US" dirty="0" smtClean="0"/>
              </a:p>
              <a:p>
                <a:endParaRPr lang="en-US" sz="500" dirty="0"/>
              </a:p>
              <a:p>
                <a:r>
                  <a:rPr lang="en-US" dirty="0" smtClean="0"/>
                  <a:t>Congruent</a:t>
                </a:r>
              </a:p>
              <a:p>
                <a:endParaRPr lang="en-US" sz="500" dirty="0"/>
              </a:p>
              <a:p>
                <a:r>
                  <a:rPr lang="en-US" dirty="0" smtClean="0"/>
                  <a:t>Theorem: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always 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then </a:t>
                </a:r>
                <a:r>
                  <a:rPr lang="en-US" dirty="0" err="1" smtClean="0"/>
                  <a:t>contrasimilarity</a:t>
                </a:r>
                <a:r>
                  <a:rPr lang="en-US" dirty="0" smtClean="0"/>
                  <a:t> collapses to weak </a:t>
                </a:r>
                <a:r>
                  <a:rPr lang="en-US" dirty="0" err="1" smtClean="0"/>
                  <a:t>bisimilarity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343400"/>
              </a:xfrm>
              <a:blipFill rotWithShape="1">
                <a:blip r:embed="rId2"/>
                <a:stretch>
                  <a:fillRect l="-593" t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5614720"/>
            <a:ext cx="8382000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dirty="0" smtClean="0"/>
              <a:t>[2]</a:t>
            </a:r>
            <a:r>
              <a:rPr lang="en-US" sz="1900" dirty="0" smtClean="0"/>
              <a:t> R. van </a:t>
            </a:r>
            <a:r>
              <a:rPr lang="en-US" sz="1900" dirty="0" err="1" smtClean="0"/>
              <a:t>Glabbeek</a:t>
            </a:r>
            <a:r>
              <a:rPr lang="en-US" sz="1900" dirty="0" smtClean="0"/>
              <a:t>. The Linear Time – Branching Time Spectrum II, CONCUR’93</a:t>
            </a:r>
            <a:endParaRPr lang="en-US" sz="1200" dirty="0" smtClean="0"/>
          </a:p>
          <a:p>
            <a:r>
              <a:rPr lang="en-US" sz="1600" dirty="0" smtClean="0"/>
              <a:t>[3]</a:t>
            </a:r>
            <a:r>
              <a:rPr lang="en-US" sz="1900" dirty="0" smtClean="0"/>
              <a:t> M. </a:t>
            </a:r>
            <a:r>
              <a:rPr lang="en-US" sz="1900" dirty="0" err="1" smtClean="0"/>
              <a:t>Voorhoeve</a:t>
            </a:r>
            <a:r>
              <a:rPr lang="en-US" sz="1900" dirty="0" smtClean="0"/>
              <a:t> and S. </a:t>
            </a:r>
            <a:r>
              <a:rPr lang="en-US" sz="1900" dirty="0" err="1" smtClean="0"/>
              <a:t>Mauw</a:t>
            </a:r>
            <a:r>
              <a:rPr lang="en-US" sz="1900" dirty="0" smtClean="0"/>
              <a:t>. Impossible Futures and Determinism,  2001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977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Parallelization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r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What kinds of loop parallelizing optimizations are we interested 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71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Loop-folding </a:t>
            </a:r>
            <a:r>
              <a:rPr lang="en-US" sz="2000" dirty="0" smtClean="0"/>
              <a:t>(rewrite rule)</a:t>
            </a:r>
            <a:endParaRPr lang="en-US" dirty="0" smtClean="0"/>
          </a:p>
          <a:p>
            <a:pPr lvl="1"/>
            <a:r>
              <a:rPr lang="en-US" dirty="0" smtClean="0"/>
              <a:t>folds a </a:t>
            </a:r>
            <a:r>
              <a:rPr lang="en-US" i="1" dirty="0" smtClean="0"/>
              <a:t>combining transformation</a:t>
            </a:r>
            <a:r>
              <a:rPr lang="en-US" dirty="0" smtClean="0"/>
              <a:t> over </a:t>
            </a:r>
            <a:r>
              <a:rPr lang="en-US" dirty="0" smtClean="0"/>
              <a:t>a stream of iterations</a:t>
            </a:r>
          </a:p>
          <a:p>
            <a:r>
              <a:rPr lang="en-US" dirty="0" smtClean="0"/>
              <a:t>Parallelization </a:t>
            </a:r>
            <a:r>
              <a:rPr lang="en-US" sz="2000" dirty="0" smtClean="0"/>
              <a:t>(rewrite rule)</a:t>
            </a:r>
            <a:endParaRPr lang="en-US" dirty="0" smtClean="0"/>
          </a:p>
          <a:p>
            <a:pPr lvl="1"/>
            <a:r>
              <a:rPr lang="en-US" i="1" dirty="0" smtClean="0"/>
              <a:t>combines</a:t>
            </a:r>
            <a:r>
              <a:rPr lang="en-US" dirty="0" smtClean="0"/>
              <a:t> parallel </a:t>
            </a:r>
            <a:r>
              <a:rPr lang="en-US" dirty="0" smtClean="0"/>
              <a:t>programs</a:t>
            </a:r>
            <a:endParaRPr lang="en-US" dirty="0" smtClean="0"/>
          </a:p>
          <a:p>
            <a:r>
              <a:rPr lang="en-US" dirty="0" smtClean="0"/>
              <a:t>Loop parallelization</a:t>
            </a:r>
          </a:p>
          <a:p>
            <a:pPr lvl="1"/>
            <a:r>
              <a:rPr lang="en-US" dirty="0" smtClean="0"/>
              <a:t>loop-folding and parallelization work together</a:t>
            </a:r>
            <a:endParaRPr lang="en-US" dirty="0" smtClean="0"/>
          </a:p>
          <a:p>
            <a:r>
              <a:rPr lang="en-US" i="1" dirty="0" smtClean="0"/>
              <a:t>Eventual </a:t>
            </a:r>
            <a:r>
              <a:rPr lang="en-US" i="1" dirty="0" smtClean="0"/>
              <a:t>simulation</a:t>
            </a:r>
            <a:endParaRPr lang="en-US" dirty="0"/>
          </a:p>
          <a:p>
            <a:pPr lvl="1"/>
            <a:r>
              <a:rPr lang="en-US" dirty="0" smtClean="0"/>
              <a:t>weak </a:t>
            </a:r>
            <a:r>
              <a:rPr lang="en-US" dirty="0" smtClean="0"/>
              <a:t>bisimulation does not generally hold for parallelization</a:t>
            </a:r>
          </a:p>
          <a:p>
            <a:pPr lvl="1"/>
            <a:r>
              <a:rPr lang="en-US" dirty="0" smtClean="0"/>
              <a:t>equivalent to weak bisimulation when there is no </a:t>
            </a:r>
            <a:r>
              <a:rPr lang="en-US" dirty="0" smtClean="0"/>
              <a:t>silent, internal </a:t>
            </a:r>
            <a:r>
              <a:rPr lang="en-US" dirty="0" smtClean="0"/>
              <a:t>nondeterminism</a:t>
            </a:r>
          </a:p>
          <a:p>
            <a:r>
              <a:rPr lang="en-US" dirty="0" smtClean="0"/>
              <a:t>Mechanized proofs </a:t>
            </a:r>
            <a:r>
              <a:rPr lang="en-US" dirty="0" smtClean="0"/>
              <a:t>of soundness in Coq</a:t>
            </a:r>
          </a:p>
          <a:p>
            <a:pPr lvl="1"/>
            <a:r>
              <a:rPr lang="en-US" dirty="0" smtClean="0"/>
              <a:t>for loop-folding, parallelization, and many other rewrite rules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73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Iteration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962400" y="1219200"/>
            <a:ext cx="1066800" cy="4942820"/>
            <a:chOff x="3962400" y="1219200"/>
            <a:chExt cx="1066800" cy="4942820"/>
          </a:xfrm>
        </p:grpSpPr>
        <p:sp>
          <p:nvSpPr>
            <p:cNvPr id="4" name="Rectangle 3"/>
            <p:cNvSpPr/>
            <p:nvPr/>
          </p:nvSpPr>
          <p:spPr>
            <a:xfrm>
              <a:off x="3962400" y="1219200"/>
              <a:ext cx="10668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62400" y="3505200"/>
              <a:ext cx="10668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2400" y="2362200"/>
              <a:ext cx="10668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62400" y="4648200"/>
              <a:ext cx="10668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2400" y="56388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…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0" y="604491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Core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0402" y="1219200"/>
            <a:ext cx="553998" cy="4814248"/>
            <a:chOff x="360402" y="1461448"/>
            <a:chExt cx="553998" cy="45720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914400" y="1461448"/>
              <a:ext cx="0" cy="45720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0402" y="3423962"/>
              <a:ext cx="553998" cy="64697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67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DOALL:</a:t>
            </a:r>
            <a:br>
              <a:rPr lang="en-US" dirty="0" smtClean="0"/>
            </a:br>
            <a:r>
              <a:rPr lang="en-US" sz="2400" dirty="0" smtClean="0"/>
              <a:t>No inter-iteration data dependencies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99E0-9BE6-4BD6-B344-B76552F43C08}" type="slidenum">
              <a:rPr lang="en-US" smtClean="0"/>
              <a:t>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133600" y="1219200"/>
            <a:ext cx="4724400" cy="4953000"/>
            <a:chOff x="2133600" y="1219200"/>
            <a:chExt cx="4724400" cy="4953000"/>
          </a:xfrm>
        </p:grpSpPr>
        <p:grpSp>
          <p:nvGrpSpPr>
            <p:cNvPr id="27" name="Group 26"/>
            <p:cNvGrpSpPr/>
            <p:nvPr/>
          </p:nvGrpSpPr>
          <p:grpSpPr>
            <a:xfrm>
              <a:off x="2133600" y="1219200"/>
              <a:ext cx="4724400" cy="1143000"/>
              <a:chOff x="2133600" y="1461448"/>
              <a:chExt cx="4724400" cy="1143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962400" y="1461448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1461448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791200" y="1461448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133600" y="3505200"/>
              <a:ext cx="4724400" cy="1143000"/>
              <a:chOff x="2133600" y="3747448"/>
              <a:chExt cx="4724400" cy="1143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962400" y="3747448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8</a:t>
                </a:r>
                <a:endParaRPr lang="en-US" sz="24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33600" y="3747448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7</a:t>
                </a:r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791200" y="3747448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9</a:t>
                </a:r>
                <a:endParaRPr lang="en-US" sz="24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133600" y="2362200"/>
              <a:ext cx="4724400" cy="1143000"/>
              <a:chOff x="2133600" y="2604448"/>
              <a:chExt cx="4724400" cy="1143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962400" y="2604448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33600" y="2604448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791200" y="2604448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6</a:t>
                </a:r>
                <a:endParaRPr lang="en-US" sz="24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133600" y="4648200"/>
              <a:ext cx="4724400" cy="1143000"/>
              <a:chOff x="2133600" y="4890448"/>
              <a:chExt cx="4724400" cy="1143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962400" y="4890448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11</a:t>
                </a:r>
                <a:endParaRPr lang="en-US" sz="24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3600" y="4890448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10</a:t>
                </a:r>
                <a:endParaRPr lang="en-US" sz="24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91200" y="4890448"/>
                <a:ext cx="10668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12</a:t>
                </a:r>
                <a:endParaRPr lang="en-US" sz="24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133601" y="5648978"/>
              <a:ext cx="4724398" cy="523222"/>
              <a:chOff x="2133601" y="5972648"/>
              <a:chExt cx="4724398" cy="52322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962400" y="5972650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tx2"/>
                    </a:solidFill>
                  </a:rPr>
                  <a:t>…</a:t>
                </a:r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91200" y="5972648"/>
                <a:ext cx="1066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tx2"/>
                    </a:solidFill>
                  </a:rPr>
                  <a:t>…</a:t>
                </a:r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33601" y="5972649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tx2"/>
                    </a:solidFill>
                  </a:rPr>
                  <a:t>…</a:t>
                </a:r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133600" y="606014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62400" y="606014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 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91200" y="606014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 3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60402" y="1219200"/>
            <a:ext cx="553998" cy="4814248"/>
            <a:chOff x="360402" y="1461448"/>
            <a:chExt cx="553998" cy="457200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914400" y="1461448"/>
              <a:ext cx="0" cy="45720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0402" y="3423962"/>
              <a:ext cx="553998" cy="64697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4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Princeton">
      <a:dk1>
        <a:sysClr val="windowText" lastClr="000000"/>
      </a:dk1>
      <a:lt1>
        <a:sysClr val="window" lastClr="FFFFFF"/>
      </a:lt1>
      <a:dk2>
        <a:srgbClr val="4E3B30"/>
      </a:dk2>
      <a:lt2>
        <a:srgbClr val="FFC00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14301</TotalTime>
  <Words>6142</Words>
  <Application>Microsoft Office PowerPoint</Application>
  <PresentationFormat>On-screen Show (4:3)</PresentationFormat>
  <Paragraphs>895</Paragraphs>
  <Slides>73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Origin</vt:lpstr>
      <vt:lpstr>Sound Loop Parallelization</vt:lpstr>
      <vt:lpstr>Performance No Longer Scales Exponentially</vt:lpstr>
      <vt:lpstr>Problem</vt:lpstr>
      <vt:lpstr>Goals</vt:lpstr>
      <vt:lpstr>Non-Goals</vt:lpstr>
      <vt:lpstr>Overview</vt:lpstr>
      <vt:lpstr>Loop Parallelization</vt:lpstr>
      <vt:lpstr>Sequential Iteration</vt:lpstr>
      <vt:lpstr>DOALL: No inter-iteration data dependencies</vt:lpstr>
      <vt:lpstr>Data Dependencies</vt:lpstr>
      <vt:lpstr>DOACROSS: Uses synchronization to prevent conflicts</vt:lpstr>
      <vt:lpstr>Another Way to Handle Dependencies</vt:lpstr>
      <vt:lpstr>Decoupled Software Pipelining (DSWP): Makes dependencies behave nicely (one way)</vt:lpstr>
      <vt:lpstr>Approach</vt:lpstr>
      <vt:lpstr>Our Approach</vt:lpstr>
      <vt:lpstr>Key Results</vt:lpstr>
      <vt:lpstr>Proof Architecture</vt:lpstr>
      <vt:lpstr>Certified Compiler</vt:lpstr>
      <vt:lpstr>Certified Compiler</vt:lpstr>
      <vt:lpstr>Demonstration: A Sound Application of DSWP</vt:lpstr>
      <vt:lpstr>Demonstration of DSWP</vt:lpstr>
      <vt:lpstr>Decoupling the Tasks</vt:lpstr>
      <vt:lpstr>Decoupling the Tasks</vt:lpstr>
      <vt:lpstr>Decoupling the Tasks</vt:lpstr>
      <vt:lpstr>Decoupling the Tasks</vt:lpstr>
      <vt:lpstr>Decoupling the Tasks</vt:lpstr>
      <vt:lpstr>Decoupling the Tasks</vt:lpstr>
      <vt:lpstr>Decoupling the Tasks</vt:lpstr>
      <vt:lpstr>Decoupling the Tasks</vt:lpstr>
      <vt:lpstr>Decoupling the Tasks</vt:lpstr>
      <vt:lpstr>Decoupling the Tasks</vt:lpstr>
      <vt:lpstr>Decoupling the Tasks</vt:lpstr>
      <vt:lpstr>Parallelize the Loop Body</vt:lpstr>
      <vt:lpstr>Finish: Parallelizing the Loops</vt:lpstr>
      <vt:lpstr>Loop Folding</vt:lpstr>
      <vt:lpstr>Loop Folding: Intuition</vt:lpstr>
      <vt:lpstr>Loop Folding: Intuition</vt:lpstr>
      <vt:lpstr>Loop Folding: Intuition</vt:lpstr>
      <vt:lpstr>Loop Folding: Intuition</vt:lpstr>
      <vt:lpstr>Loop Folding: Intuition</vt:lpstr>
      <vt:lpstr>Loop Folding Rule</vt:lpstr>
      <vt:lpstr>Loop Folding Rule</vt:lpstr>
      <vt:lpstr>Loop Folding Rule</vt:lpstr>
      <vt:lpstr>Loop Folding Rule</vt:lpstr>
      <vt:lpstr>Performing Loop Parallelization</vt:lpstr>
      <vt:lpstr>Performing Loop Parallelization</vt:lpstr>
      <vt:lpstr>Performing Loop Parallelization</vt:lpstr>
      <vt:lpstr>Performing Loop Parallelization</vt:lpstr>
      <vt:lpstr>Performing Loop Parallelization</vt:lpstr>
      <vt:lpstr>Performing Loop Parallelization</vt:lpstr>
      <vt:lpstr>Result of Loop Parallelization</vt:lpstr>
      <vt:lpstr>Side Conditions of Loop Parallelization</vt:lpstr>
      <vt:lpstr>Side Conditions of Loop Parallelization</vt:lpstr>
      <vt:lpstr>Side Conditions of Loop Parallelization</vt:lpstr>
      <vt:lpstr>Side Conditions of Loop Parallelization</vt:lpstr>
      <vt:lpstr>Side Conditions of Loop Parallelization</vt:lpstr>
      <vt:lpstr>Side Conditions of Loop Parallelization</vt:lpstr>
      <vt:lpstr>Rewrite Rule: Parallelization</vt:lpstr>
      <vt:lpstr>Rewrite Rule: Parallelization</vt:lpstr>
      <vt:lpstr>Rewrite Rule: Parallelization</vt:lpstr>
      <vt:lpstr>Rewrite Rule: Parallelization</vt:lpstr>
      <vt:lpstr>Rewrite Rule: Parallelization</vt:lpstr>
      <vt:lpstr>Rewrite Rule: Parallelization</vt:lpstr>
      <vt:lpstr>Parallelization &amp; Eventual Simulation</vt:lpstr>
      <vt:lpstr>A Simple Example of Parallelization</vt:lpstr>
      <vt:lpstr>A Simple Example of Parallelization</vt:lpstr>
      <vt:lpstr>Eventual Simulation</vt:lpstr>
      <vt:lpstr>Eventual Similarity</vt:lpstr>
      <vt:lpstr>Contrasimilarity[2,3]</vt:lpstr>
      <vt:lpstr>Conclusion</vt:lpstr>
      <vt:lpstr>Key Results</vt:lpstr>
      <vt:lpstr>End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</dc:creator>
  <cp:lastModifiedBy>cj</cp:lastModifiedBy>
  <cp:revision>141</cp:revision>
  <dcterms:created xsi:type="dcterms:W3CDTF">2013-08-15T16:58:29Z</dcterms:created>
  <dcterms:modified xsi:type="dcterms:W3CDTF">2013-08-31T07:15:45Z</dcterms:modified>
</cp:coreProperties>
</file>